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1pPr>
    <a:lvl2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2pPr>
    <a:lvl3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3pPr>
    <a:lvl4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4pPr>
    <a:lvl5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5pPr>
    <a:lvl6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6pPr>
    <a:lvl7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7pPr>
    <a:lvl8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8pPr>
    <a:lvl9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Avenir Next Medium"/>
          <a:ea typeface="Avenir Next Medium"/>
          <a:cs typeface="Avenir Next Medium"/>
        </a:font>
        <a:schemeClr val="accent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chemeClr val="accent1">
              <a:hueOff val="178262"/>
              <a:satOff val="-8651"/>
              <a:lumOff val="-7254"/>
              <a:alpha val="29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chemeClr val="accent6">
              <a:alpha val="25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A01D73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81873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8187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CDEE0">
              <a:alpha val="18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-239254"/>
              <a:lumOff val="-1399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4EB9B">
              <a:alpha val="26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889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4EB9B">
                  <a:alpha val="26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D4EB9B">
                  <a:alpha val="26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147882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222222"/>
              </a:solidFill>
              <a:prstDash val="solid"/>
              <a:miter lim="400000"/>
            </a:ln>
          </a:top>
          <a:bottom>
            <a:ln w="254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>
              <a:alpha val="75000"/>
            </a:srgbClr>
          </a:solidFill>
        </a:fill>
      </a:tcStyle>
    </a:wholeTbl>
    <a:band2H>
      <a:tcTxStyle/>
      <a:tcStyle>
        <a:tcBdr/>
        <a:fill>
          <a:solidFill>
            <a:srgbClr val="686A6A">
              <a:alpha val="85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222222"/>
      </a:tcTxStyle>
      <a:tcStyle>
        <a:tcBdr>
          <a:left>
            <a:ln w="12700" cap="flat">
              <a:noFill/>
              <a:miter lim="400000"/>
            </a:ln>
          </a:left>
          <a:right>
            <a:ln w="63500" cap="flat">
              <a:solidFill>
                <a:srgbClr val="222222"/>
              </a:solidFill>
              <a:prstDash val="solid"/>
              <a:miter lim="400000"/>
            </a:ln>
          </a:right>
          <a:top>
            <a:ln w="25400" cap="flat">
              <a:solidFill>
                <a:srgbClr val="222222"/>
              </a:solidFill>
              <a:prstDash val="solid"/>
              <a:miter lim="400000"/>
            </a:ln>
          </a:top>
          <a:bottom>
            <a:ln w="254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86A6A">
              <a:alpha val="85000"/>
            </a:srgbClr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3D3D3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22222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3D3D3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25400" cap="flat">
              <a:solidFill>
                <a:srgbClr val="5F6568"/>
              </a:solidFill>
              <a:prstDash val="solid"/>
              <a:miter lim="400000"/>
            </a:ln>
          </a:left>
          <a:right>
            <a:ln w="25400" cap="flat">
              <a:solidFill>
                <a:srgbClr val="5F6568"/>
              </a:solidFill>
              <a:prstDash val="solid"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CDEE0">
              <a:alpha val="18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63500" cap="flat">
              <a:solidFill>
                <a:srgbClr val="5F6568"/>
              </a:solidFill>
              <a:prstDash val="solid"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25400" cap="flat">
              <a:solidFill>
                <a:srgbClr val="5F6568"/>
              </a:solidFill>
              <a:prstDash val="solid"/>
              <a:miter lim="400000"/>
            </a:ln>
          </a:left>
          <a:right>
            <a:ln w="25400" cap="flat">
              <a:solidFill>
                <a:srgbClr val="5F6568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6"/>
    <p:restoredTop sz="94595"/>
  </p:normalViewPr>
  <p:slideViewPr>
    <p:cSldViewPr snapToGrid="0" snapToObjects="1">
      <p:cViewPr varScale="1">
        <p:scale>
          <a:sx n="63" d="100"/>
          <a:sy n="63" d="100"/>
        </p:scale>
        <p:origin x="131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1" name="Shape 191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&amp; Subtitle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Line"/>
          <p:cNvSpPr/>
          <p:nvPr/>
        </p:nvSpPr>
        <p:spPr>
          <a:xfrm flipV="1">
            <a:off x="406400" y="6140894"/>
            <a:ext cx="12192000" cy="263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3" name="Title Text"/>
          <p:cNvSpPr txBox="1">
            <a:spLocks noGrp="1"/>
          </p:cNvSpPr>
          <p:nvPr>
            <p:ph type="title"/>
          </p:nvPr>
        </p:nvSpPr>
        <p:spPr>
          <a:xfrm>
            <a:off x="406400" y="6426200"/>
            <a:ext cx="121920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r>
              <a:t>Title Text</a:t>
            </a:r>
          </a:p>
        </p:txBody>
      </p:sp>
      <p:sp>
        <p:nvSpPr>
          <p:cNvPr id="1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06400" y="4267200"/>
            <a:ext cx="121920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  <a:lvl2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2pPr>
            <a:lvl3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3pPr>
            <a:lvl4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4pPr>
            <a:lvl5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ext"/>
          <p:cNvSpPr txBox="1">
            <a:spLocks noGrp="1"/>
          </p:cNvSpPr>
          <p:nvPr>
            <p:ph type="body" sz="quarter" idx="21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2400" cap="all" spc="120"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Text</a:t>
            </a:r>
          </a:p>
        </p:txBody>
      </p:sp>
      <p:sp>
        <p:nvSpPr>
          <p:cNvPr id="103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</a:lvl1pPr>
            <a:lvl2pPr>
              <a:buClr>
                <a:schemeClr val="accent1"/>
              </a:buClr>
              <a:buChar char="▸"/>
            </a:lvl2pPr>
            <a:lvl3pPr>
              <a:buClr>
                <a:schemeClr val="accent1"/>
              </a:buClr>
              <a:buChar char="▸"/>
            </a:lvl3pPr>
            <a:lvl4pPr>
              <a:buClr>
                <a:schemeClr val="accent1"/>
              </a:buClr>
              <a:buChar char="▸"/>
            </a:lvl4pPr>
            <a:lvl5pPr>
              <a:buClr>
                <a:schemeClr val="accent1"/>
              </a:buClr>
              <a:buChar char="▸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3 Up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Image"/>
          <p:cNvSpPr>
            <a:spLocks noGrp="1"/>
          </p:cNvSpPr>
          <p:nvPr>
            <p:ph type="pic" sz="half" idx="21"/>
          </p:nvPr>
        </p:nvSpPr>
        <p:spPr>
          <a:xfrm>
            <a:off x="5463161" y="-90805"/>
            <a:ext cx="8585201" cy="504380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12" name="Image"/>
          <p:cNvSpPr>
            <a:spLocks noGrp="1"/>
          </p:cNvSpPr>
          <p:nvPr>
            <p:ph type="pic" sz="half" idx="22"/>
          </p:nvPr>
        </p:nvSpPr>
        <p:spPr>
          <a:xfrm>
            <a:off x="5918717" y="4660900"/>
            <a:ext cx="7669766" cy="5219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13" name="Image"/>
          <p:cNvSpPr>
            <a:spLocks noGrp="1"/>
          </p:cNvSpPr>
          <p:nvPr>
            <p:ph type="pic" idx="23"/>
          </p:nvPr>
        </p:nvSpPr>
        <p:spPr>
          <a:xfrm>
            <a:off x="-1016000" y="-12700"/>
            <a:ext cx="8860898" cy="9779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1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Callout"/>
          <p:cNvSpPr/>
          <p:nvPr/>
        </p:nvSpPr>
        <p:spPr>
          <a:xfrm>
            <a:off x="469900" y="2362200"/>
            <a:ext cx="12065000" cy="52292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24" y="0"/>
                </a:moveTo>
                <a:cubicBezTo>
                  <a:pt x="100" y="0"/>
                  <a:pt x="0" y="232"/>
                  <a:pt x="0" y="516"/>
                </a:cubicBezTo>
                <a:lnTo>
                  <a:pt x="0" y="18789"/>
                </a:lnTo>
                <a:cubicBezTo>
                  <a:pt x="0" y="19073"/>
                  <a:pt x="100" y="19305"/>
                  <a:pt x="224" y="19305"/>
                </a:cubicBezTo>
                <a:lnTo>
                  <a:pt x="17228" y="19305"/>
                </a:lnTo>
                <a:lnTo>
                  <a:pt x="17850" y="21600"/>
                </a:lnTo>
                <a:lnTo>
                  <a:pt x="18471" y="19305"/>
                </a:lnTo>
                <a:lnTo>
                  <a:pt x="21376" y="19305"/>
                </a:lnTo>
                <a:cubicBezTo>
                  <a:pt x="21500" y="19305"/>
                  <a:pt x="21600" y="19073"/>
                  <a:pt x="21600" y="18789"/>
                </a:cubicBezTo>
                <a:lnTo>
                  <a:pt x="21600" y="516"/>
                </a:lnTo>
                <a:cubicBezTo>
                  <a:pt x="21600" y="232"/>
                  <a:pt x="21500" y="0"/>
                  <a:pt x="21376" y="0"/>
                </a:cubicBezTo>
                <a:lnTo>
                  <a:pt x="224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122" name="Type a quote here."/>
          <p:cNvSpPr txBox="1">
            <a:spLocks noGrp="1"/>
          </p:cNvSpPr>
          <p:nvPr>
            <p:ph type="body" sz="quarter" idx="21"/>
          </p:nvPr>
        </p:nvSpPr>
        <p:spPr>
          <a:xfrm>
            <a:off x="889000" y="2908300"/>
            <a:ext cx="11226800" cy="129794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94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lvl1pPr>
          </a:lstStyle>
          <a:p>
            <a:r>
              <a:t>Type a quote here.</a:t>
            </a:r>
          </a:p>
        </p:txBody>
      </p:sp>
      <p:sp>
        <p:nvSpPr>
          <p:cNvPr id="123" name="Johnny Appleseed"/>
          <p:cNvSpPr txBox="1">
            <a:spLocks noGrp="1"/>
          </p:cNvSpPr>
          <p:nvPr>
            <p:ph type="body" sz="quarter" idx="22"/>
          </p:nvPr>
        </p:nvSpPr>
        <p:spPr>
          <a:xfrm>
            <a:off x="406400" y="7789333"/>
            <a:ext cx="12192000" cy="863604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6000">
                <a:latin typeface="+mn-lt"/>
                <a:ea typeface="+mn-ea"/>
                <a:cs typeface="+mn-cs"/>
                <a:sym typeface="DIN Condensed Bold"/>
              </a:defRPr>
            </a:lvl1pPr>
          </a:lstStyle>
          <a:p>
            <a:r>
              <a:t>Johnny Appleseed</a:t>
            </a:r>
          </a:p>
        </p:txBody>
      </p:sp>
      <p:sp>
        <p:nvSpPr>
          <p:cNvPr id="124" name="Text"/>
          <p:cNvSpPr txBox="1">
            <a:spLocks noGrp="1"/>
          </p:cNvSpPr>
          <p:nvPr>
            <p:ph type="body" sz="quarter" idx="2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2400" cap="all" spc="120"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Text</a:t>
            </a:r>
          </a:p>
        </p:txBody>
      </p:sp>
      <p:sp>
        <p:nvSpPr>
          <p:cNvPr id="12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Quote Al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Type a quote here."/>
          <p:cNvSpPr txBox="1">
            <a:spLocks noGrp="1"/>
          </p:cNvSpPr>
          <p:nvPr>
            <p:ph type="body" sz="quarter" idx="21"/>
          </p:nvPr>
        </p:nvSpPr>
        <p:spPr>
          <a:xfrm>
            <a:off x="5892800" y="2641600"/>
            <a:ext cx="6705600" cy="25019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94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lvl1pPr>
          </a:lstStyle>
          <a:p>
            <a:r>
              <a:t>Type a quote here.</a:t>
            </a:r>
          </a:p>
        </p:txBody>
      </p:sp>
      <p:sp>
        <p:nvSpPr>
          <p:cNvPr id="133" name="Image"/>
          <p:cNvSpPr>
            <a:spLocks noGrp="1"/>
          </p:cNvSpPr>
          <p:nvPr>
            <p:ph type="pic" idx="22"/>
          </p:nvPr>
        </p:nvSpPr>
        <p:spPr>
          <a:xfrm>
            <a:off x="-1016000" y="-12700"/>
            <a:ext cx="8860898" cy="9779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4" name="Johnny Appleseed"/>
          <p:cNvSpPr txBox="1">
            <a:spLocks noGrp="1"/>
          </p:cNvSpPr>
          <p:nvPr>
            <p:ph type="body" sz="quarter" idx="23"/>
          </p:nvPr>
        </p:nvSpPr>
        <p:spPr>
          <a:xfrm>
            <a:off x="5892800" y="7789333"/>
            <a:ext cx="6705600" cy="863604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defTabSz="457200">
              <a:spcBef>
                <a:spcPts val="0"/>
              </a:spcBef>
              <a:buClrTx/>
              <a:buSzTx/>
              <a:buFontTx/>
              <a:buNone/>
              <a:defRPr sz="6000">
                <a:solidFill>
                  <a:srgbClr val="232323"/>
                </a:solidFill>
                <a:latin typeface="+mn-lt"/>
                <a:ea typeface="+mn-ea"/>
                <a:cs typeface="+mn-cs"/>
                <a:sym typeface="DIN Condensed Bold"/>
              </a:defRPr>
            </a:lvl1pPr>
          </a:lstStyle>
          <a:p>
            <a:r>
              <a:t>Johnny Appleseed</a:t>
            </a:r>
          </a:p>
        </p:txBody>
      </p:sp>
      <p:sp>
        <p:nvSpPr>
          <p:cNvPr id="13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Image"/>
          <p:cNvSpPr>
            <a:spLocks noGrp="1"/>
          </p:cNvSpPr>
          <p:nvPr>
            <p:ph type="pic" idx="21"/>
          </p:nvPr>
        </p:nvSpPr>
        <p:spPr>
          <a:xfrm>
            <a:off x="-914400" y="-12700"/>
            <a:ext cx="14814645" cy="9779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4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Title Text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 sz="8000" cap="none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Title Text</a:t>
            </a:r>
          </a:p>
        </p:txBody>
      </p:sp>
      <p:sp>
        <p:nvSpPr>
          <p:cNvPr id="165" name="Body Level One…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</p:spPr>
        <p:txBody>
          <a:bodyPr anchor="ctr"/>
          <a:lstStyle>
            <a:lvl1pPr>
              <a:spcBef>
                <a:spcPts val="4200"/>
              </a:spcBef>
              <a:buClrTx/>
              <a:buSzPct val="145000"/>
              <a:buFontTx/>
              <a:buChar char="•"/>
              <a:defRPr sz="3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>
              <a:spcBef>
                <a:spcPts val="4200"/>
              </a:spcBef>
              <a:buClrTx/>
              <a:buSzPct val="145000"/>
              <a:buFontTx/>
              <a:buChar char="•"/>
              <a:defRPr sz="3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>
              <a:spcBef>
                <a:spcPts val="4200"/>
              </a:spcBef>
              <a:buClrTx/>
              <a:buSzPct val="145000"/>
              <a:buFontTx/>
              <a:buChar char="•"/>
              <a:defRPr sz="3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>
              <a:spcBef>
                <a:spcPts val="4200"/>
              </a:spcBef>
              <a:buClrTx/>
              <a:buSzPct val="145000"/>
              <a:buFontTx/>
              <a:buChar char="•"/>
              <a:defRPr sz="3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>
              <a:spcBef>
                <a:spcPts val="4200"/>
              </a:spcBef>
              <a:buClrTx/>
              <a:buSzPct val="145000"/>
              <a:buFontTx/>
              <a:buChar char="•"/>
              <a:defRPr sz="3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sz="16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Title Text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 sz="8000" cap="none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Title Text</a:t>
            </a:r>
          </a:p>
        </p:txBody>
      </p:sp>
      <p:sp>
        <p:nvSpPr>
          <p:cNvPr id="174" name="Body Level One…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</p:spPr>
        <p:txBody>
          <a:bodyPr anchor="ctr"/>
          <a:lstStyle>
            <a:lvl1pPr>
              <a:spcBef>
                <a:spcPts val="4200"/>
              </a:spcBef>
              <a:buClrTx/>
              <a:buSzPct val="145000"/>
              <a:buFontTx/>
              <a:buChar char="•"/>
              <a:defRPr sz="3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>
              <a:spcBef>
                <a:spcPts val="4200"/>
              </a:spcBef>
              <a:buClrTx/>
              <a:buSzPct val="145000"/>
              <a:buFontTx/>
              <a:buChar char="•"/>
              <a:defRPr sz="3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>
              <a:spcBef>
                <a:spcPts val="4200"/>
              </a:spcBef>
              <a:buClrTx/>
              <a:buSzPct val="145000"/>
              <a:buFontTx/>
              <a:buChar char="•"/>
              <a:defRPr sz="3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>
              <a:spcBef>
                <a:spcPts val="4200"/>
              </a:spcBef>
              <a:buClrTx/>
              <a:buSzPct val="145000"/>
              <a:buFontTx/>
              <a:buChar char="•"/>
              <a:defRPr sz="3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>
              <a:spcBef>
                <a:spcPts val="4200"/>
              </a:spcBef>
              <a:buClrTx/>
              <a:buSzPct val="145000"/>
              <a:buFontTx/>
              <a:buChar char="•"/>
              <a:defRPr sz="3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sz="16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–Johnny Appleseed"/>
          <p:cNvSpPr txBox="1">
            <a:spLocks noGrp="1"/>
          </p:cNvSpPr>
          <p:nvPr>
            <p:ph type="body" sz="quarter" idx="21"/>
          </p:nvPr>
        </p:nvSpPr>
        <p:spPr>
          <a:xfrm>
            <a:off x="1270000" y="6362700"/>
            <a:ext cx="10464800" cy="461366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FontTx/>
              <a:buNone/>
              <a:defRPr sz="2400" i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183" name="“Type a quote here.”"/>
          <p:cNvSpPr txBox="1">
            <a:spLocks noGrp="1"/>
          </p:cNvSpPr>
          <p:nvPr>
            <p:ph type="body" sz="quarter" idx="22"/>
          </p:nvPr>
        </p:nvSpPr>
        <p:spPr>
          <a:xfrm>
            <a:off x="1270000" y="4267112"/>
            <a:ext cx="10464800" cy="609776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FontTx/>
              <a:buNone/>
              <a:defRPr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“Type a quote here.” </a:t>
            </a:r>
          </a:p>
        </p:txBody>
      </p:sp>
      <p:sp>
        <p:nvSpPr>
          <p:cNvPr id="18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sz="16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Horizontal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Image"/>
          <p:cNvSpPr>
            <a:spLocks noGrp="1"/>
          </p:cNvSpPr>
          <p:nvPr>
            <p:ph type="pic" idx="21"/>
          </p:nvPr>
        </p:nvSpPr>
        <p:spPr>
          <a:xfrm>
            <a:off x="-914400" y="-12700"/>
            <a:ext cx="14814645" cy="9779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3" name="Line"/>
          <p:cNvSpPr/>
          <p:nvPr/>
        </p:nvSpPr>
        <p:spPr>
          <a:xfrm flipV="1">
            <a:off x="406400" y="6140894"/>
            <a:ext cx="12192000" cy="263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4" name="Title Text"/>
          <p:cNvSpPr txBox="1">
            <a:spLocks noGrp="1"/>
          </p:cNvSpPr>
          <p:nvPr>
            <p:ph type="title"/>
          </p:nvPr>
        </p:nvSpPr>
        <p:spPr>
          <a:xfrm>
            <a:off x="406400" y="6426200"/>
            <a:ext cx="121920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r>
              <a:t>Title Text</a:t>
            </a:r>
          </a:p>
        </p:txBody>
      </p:sp>
      <p:sp>
        <p:nvSpPr>
          <p:cNvPr id="2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06400" y="4267200"/>
            <a:ext cx="121920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  <a:lvl2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2pPr>
            <a:lvl3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3pPr>
            <a:lvl4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4pPr>
            <a:lvl5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Line"/>
          <p:cNvSpPr/>
          <p:nvPr/>
        </p:nvSpPr>
        <p:spPr>
          <a:xfrm flipV="1">
            <a:off x="406400" y="6140894"/>
            <a:ext cx="12192000" cy="263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34" name="Title Text"/>
          <p:cNvSpPr txBox="1">
            <a:spLocks noGrp="1"/>
          </p:cNvSpPr>
          <p:nvPr>
            <p:ph type="title"/>
          </p:nvPr>
        </p:nvSpPr>
        <p:spPr>
          <a:xfrm>
            <a:off x="406400" y="6426200"/>
            <a:ext cx="121920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r>
              <a:t>Title Text</a:t>
            </a:r>
          </a:p>
        </p:txBody>
      </p:sp>
      <p:sp>
        <p:nvSpPr>
          <p:cNvPr id="3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06400" y="4267200"/>
            <a:ext cx="121920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  <a:lvl2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2pPr>
            <a:lvl3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3pPr>
            <a:lvl4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4pPr>
            <a:lvl5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161859" y="419100"/>
            <a:ext cx="406898" cy="4572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- Centre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itle Text"/>
          <p:cNvSpPr txBox="1">
            <a:spLocks noGrp="1"/>
          </p:cNvSpPr>
          <p:nvPr>
            <p:ph type="title"/>
          </p:nvPr>
        </p:nvSpPr>
        <p:spPr>
          <a:xfrm>
            <a:off x="406400" y="4038600"/>
            <a:ext cx="12192000" cy="45212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r>
              <a:t>Title Text</a:t>
            </a:r>
          </a:p>
        </p:txBody>
      </p:sp>
      <p:sp>
        <p:nvSpPr>
          <p:cNvPr id="4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Vertical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Line"/>
          <p:cNvSpPr/>
          <p:nvPr/>
        </p:nvSpPr>
        <p:spPr>
          <a:xfrm flipV="1">
            <a:off x="5892800" y="6141012"/>
            <a:ext cx="6705600" cy="145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52" name="Image"/>
          <p:cNvSpPr>
            <a:spLocks noGrp="1"/>
          </p:cNvSpPr>
          <p:nvPr>
            <p:ph type="pic" idx="21"/>
          </p:nvPr>
        </p:nvSpPr>
        <p:spPr>
          <a:xfrm>
            <a:off x="-1016000" y="-12700"/>
            <a:ext cx="8860898" cy="9779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53" name="Title Text"/>
          <p:cNvSpPr txBox="1">
            <a:spLocks noGrp="1"/>
          </p:cNvSpPr>
          <p:nvPr>
            <p:ph type="title"/>
          </p:nvPr>
        </p:nvSpPr>
        <p:spPr>
          <a:xfrm>
            <a:off x="5892800" y="6426200"/>
            <a:ext cx="67056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r>
              <a:t>Title Text</a:t>
            </a:r>
          </a:p>
        </p:txBody>
      </p:sp>
      <p:sp>
        <p:nvSpPr>
          <p:cNvPr id="5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5892800" y="4267200"/>
            <a:ext cx="67056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  <a:lvl2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2pPr>
            <a:lvl3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3pPr>
            <a:lvl4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4pPr>
            <a:lvl5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"/>
          <p:cNvSpPr txBox="1">
            <a:spLocks noGrp="1"/>
          </p:cNvSpPr>
          <p:nvPr>
            <p:ph type="body" sz="quarter" idx="21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2400" cap="all" spc="120"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Text</a:t>
            </a:r>
          </a:p>
        </p:txBody>
      </p:sp>
      <p:sp>
        <p:nvSpPr>
          <p:cNvPr id="63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"/>
          <p:cNvSpPr txBox="1">
            <a:spLocks noGrp="1"/>
          </p:cNvSpPr>
          <p:nvPr>
            <p:ph type="body" sz="quarter" idx="21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2400" cap="all" spc="120"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Text</a:t>
            </a:r>
          </a:p>
        </p:txBody>
      </p:sp>
      <p:sp>
        <p:nvSpPr>
          <p:cNvPr id="72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73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</a:lvl1pPr>
            <a:lvl2pPr>
              <a:buClr>
                <a:schemeClr val="accent1"/>
              </a:buClr>
              <a:buChar char="▸"/>
            </a:lvl2pPr>
            <a:lvl3pPr>
              <a:buClr>
                <a:schemeClr val="accent1"/>
              </a:buClr>
              <a:buChar char="▸"/>
            </a:lvl3pPr>
            <a:lvl4pPr>
              <a:buClr>
                <a:schemeClr val="accent1"/>
              </a:buClr>
              <a:buChar char="▸"/>
            </a:lvl4pPr>
            <a:lvl5pPr>
              <a:buClr>
                <a:schemeClr val="accent1"/>
              </a:buClr>
              <a:buChar char="▸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Text"/>
          <p:cNvSpPr txBox="1">
            <a:spLocks noGrp="1"/>
          </p:cNvSpPr>
          <p:nvPr>
            <p:ph type="body" sz="quarter" idx="21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2400" cap="all" spc="120"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Text</a:t>
            </a:r>
          </a:p>
        </p:txBody>
      </p:sp>
      <p:sp>
        <p:nvSpPr>
          <p:cNvPr id="82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83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</a:lvl1pPr>
            <a:lvl2pPr>
              <a:buClr>
                <a:schemeClr val="accent1"/>
              </a:buClr>
              <a:buChar char="▸"/>
            </a:lvl2pPr>
            <a:lvl3pPr>
              <a:buClr>
                <a:schemeClr val="accent1"/>
              </a:buClr>
              <a:buChar char="▸"/>
            </a:lvl3pPr>
            <a:lvl4pPr>
              <a:buClr>
                <a:schemeClr val="accent1"/>
              </a:buClr>
              <a:buChar char="▸"/>
            </a:lvl4pPr>
            <a:lvl5pPr>
              <a:buClr>
                <a:schemeClr val="accent1"/>
              </a:buClr>
              <a:buChar char="▸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ext"/>
          <p:cNvSpPr txBox="1">
            <a:spLocks noGrp="1"/>
          </p:cNvSpPr>
          <p:nvPr>
            <p:ph type="body" sz="quarter" idx="21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2400" cap="all" spc="120"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Text</a:t>
            </a:r>
          </a:p>
        </p:txBody>
      </p:sp>
      <p:sp>
        <p:nvSpPr>
          <p:cNvPr id="92" name="Image"/>
          <p:cNvSpPr>
            <a:spLocks noGrp="1"/>
          </p:cNvSpPr>
          <p:nvPr>
            <p:ph type="pic" idx="22"/>
          </p:nvPr>
        </p:nvSpPr>
        <p:spPr>
          <a:xfrm>
            <a:off x="6665377" y="1219200"/>
            <a:ext cx="7445457" cy="82169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93" name="Title Text"/>
          <p:cNvSpPr txBox="1">
            <a:spLocks noGrp="1"/>
          </p:cNvSpPr>
          <p:nvPr>
            <p:ph type="title"/>
          </p:nvPr>
        </p:nvSpPr>
        <p:spPr>
          <a:xfrm>
            <a:off x="406400" y="1536700"/>
            <a:ext cx="6299200" cy="7239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94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406400" y="2743200"/>
            <a:ext cx="6299200" cy="6108700"/>
          </a:xfrm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  <a:defRPr sz="2800"/>
            </a:lvl1pPr>
            <a:lvl2pPr>
              <a:buClr>
                <a:schemeClr val="accent1"/>
              </a:buClr>
              <a:buChar char="▸"/>
              <a:defRPr sz="2800"/>
            </a:lvl2pPr>
            <a:lvl3pPr>
              <a:buClr>
                <a:schemeClr val="accent1"/>
              </a:buClr>
              <a:buChar char="▸"/>
              <a:defRPr sz="2800"/>
            </a:lvl3pPr>
            <a:lvl4pPr>
              <a:buClr>
                <a:schemeClr val="accent1"/>
              </a:buClr>
              <a:buChar char="▸"/>
              <a:defRPr sz="2800"/>
            </a:lvl4pPr>
            <a:lvl5pPr>
              <a:buClr>
                <a:schemeClr val="accent1"/>
              </a:buClr>
              <a:buChar char="▸"/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"/>
          <p:cNvSpPr/>
          <p:nvPr/>
        </p:nvSpPr>
        <p:spPr>
          <a:xfrm flipV="1">
            <a:off x="406400" y="993160"/>
            <a:ext cx="12192000" cy="263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406400" y="1536700"/>
            <a:ext cx="12192000" cy="723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Title Text</a:t>
            </a:r>
          </a:p>
        </p:txBody>
      </p:sp>
      <p:sp>
        <p:nvSpPr>
          <p:cNvPr id="4" name="Body Level One…"/>
          <p:cNvSpPr txBox="1">
            <a:spLocks noGrp="1"/>
          </p:cNvSpPr>
          <p:nvPr>
            <p:ph type="body" idx="1"/>
          </p:nvPr>
        </p:nvSpPr>
        <p:spPr>
          <a:xfrm>
            <a:off x="406400" y="2743200"/>
            <a:ext cx="12192000" cy="6108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186622" y="431800"/>
            <a:ext cx="406897" cy="457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r">
              <a:lnSpc>
                <a:spcPct val="80000"/>
              </a:lnSpc>
              <a:spcBef>
                <a:spcPts val="0"/>
              </a:spcBef>
              <a:defRPr sz="2400"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</p:sldLayoutIdLst>
  <p:transition spd="med"/>
  <p:txStyles>
    <p:titleStyle>
      <a:lvl1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solidFill>
            <a:schemeClr val="accent1"/>
          </a:solidFill>
          <a:uFillTx/>
          <a:latin typeface="+mn-lt"/>
          <a:ea typeface="+mn-ea"/>
          <a:cs typeface="+mn-cs"/>
          <a:sym typeface="DIN Condensed Bold"/>
        </a:defRPr>
      </a:lvl1pPr>
      <a:lvl2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solidFill>
            <a:schemeClr val="accent1"/>
          </a:solidFill>
          <a:uFillTx/>
          <a:latin typeface="+mn-lt"/>
          <a:ea typeface="+mn-ea"/>
          <a:cs typeface="+mn-cs"/>
          <a:sym typeface="DIN Condensed Bold"/>
        </a:defRPr>
      </a:lvl2pPr>
      <a:lvl3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solidFill>
            <a:schemeClr val="accent1"/>
          </a:solidFill>
          <a:uFillTx/>
          <a:latin typeface="+mn-lt"/>
          <a:ea typeface="+mn-ea"/>
          <a:cs typeface="+mn-cs"/>
          <a:sym typeface="DIN Condensed Bold"/>
        </a:defRPr>
      </a:lvl3pPr>
      <a:lvl4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solidFill>
            <a:schemeClr val="accent1"/>
          </a:solidFill>
          <a:uFillTx/>
          <a:latin typeface="+mn-lt"/>
          <a:ea typeface="+mn-ea"/>
          <a:cs typeface="+mn-cs"/>
          <a:sym typeface="DIN Condensed Bold"/>
        </a:defRPr>
      </a:lvl4pPr>
      <a:lvl5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solidFill>
            <a:schemeClr val="accent1"/>
          </a:solidFill>
          <a:uFillTx/>
          <a:latin typeface="+mn-lt"/>
          <a:ea typeface="+mn-ea"/>
          <a:cs typeface="+mn-cs"/>
          <a:sym typeface="DIN Condensed Bold"/>
        </a:defRPr>
      </a:lvl5pPr>
      <a:lvl6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solidFill>
            <a:schemeClr val="accent1"/>
          </a:solidFill>
          <a:uFillTx/>
          <a:latin typeface="+mn-lt"/>
          <a:ea typeface="+mn-ea"/>
          <a:cs typeface="+mn-cs"/>
          <a:sym typeface="DIN Condensed Bold"/>
        </a:defRPr>
      </a:lvl6pPr>
      <a:lvl7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solidFill>
            <a:schemeClr val="accent1"/>
          </a:solidFill>
          <a:uFillTx/>
          <a:latin typeface="+mn-lt"/>
          <a:ea typeface="+mn-ea"/>
          <a:cs typeface="+mn-cs"/>
          <a:sym typeface="DIN Condensed Bold"/>
        </a:defRPr>
      </a:lvl7pPr>
      <a:lvl8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solidFill>
            <a:schemeClr val="accent1"/>
          </a:solidFill>
          <a:uFillTx/>
          <a:latin typeface="+mn-lt"/>
          <a:ea typeface="+mn-ea"/>
          <a:cs typeface="+mn-cs"/>
          <a:sym typeface="DIN Condensed Bold"/>
        </a:defRPr>
      </a:lvl8pPr>
      <a:lvl9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solidFill>
            <a:schemeClr val="accent1"/>
          </a:solidFill>
          <a:uFillTx/>
          <a:latin typeface="+mn-lt"/>
          <a:ea typeface="+mn-ea"/>
          <a:cs typeface="+mn-cs"/>
          <a:sym typeface="DIN Condensed Bold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 Regular"/>
        <a:buChar char="‣"/>
        <a:tabLst/>
        <a:defRPr sz="3400" b="0" i="0" u="none" strike="noStrike" cap="none" spc="0" baseline="0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1pPr>
      <a:lvl2pPr marL="889000" marR="0" indent="-444500" algn="l" defTabSz="584200" rtl="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 Regular"/>
        <a:buChar char="‣"/>
        <a:tabLst/>
        <a:defRPr sz="3400" b="0" i="0" u="none" strike="noStrike" cap="none" spc="0" baseline="0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2pPr>
      <a:lvl3pPr marL="1333500" marR="0" indent="-444500" algn="l" defTabSz="584200" rtl="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 Regular"/>
        <a:buChar char="‣"/>
        <a:tabLst/>
        <a:defRPr sz="3400" b="0" i="0" u="none" strike="noStrike" cap="none" spc="0" baseline="0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3pPr>
      <a:lvl4pPr marL="1778000" marR="0" indent="-444500" algn="l" defTabSz="584200" rtl="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 Regular"/>
        <a:buChar char="‣"/>
        <a:tabLst/>
        <a:defRPr sz="3400" b="0" i="0" u="none" strike="noStrike" cap="none" spc="0" baseline="0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4pPr>
      <a:lvl5pPr marL="2222500" marR="0" indent="-444500" algn="l" defTabSz="584200" rtl="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 Regular"/>
        <a:buChar char="‣"/>
        <a:tabLst/>
        <a:defRPr sz="3400" b="0" i="0" u="none" strike="noStrike" cap="none" spc="0" baseline="0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5pPr>
      <a:lvl6pPr marL="2667000" marR="0" indent="-444500" algn="l" defTabSz="584200" rtl="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 Regular"/>
        <a:buChar char="‣"/>
        <a:tabLst/>
        <a:defRPr sz="3400" b="0" i="0" u="none" strike="noStrike" cap="none" spc="0" baseline="0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6pPr>
      <a:lvl7pPr marL="3111500" marR="0" indent="-444500" algn="l" defTabSz="584200" rtl="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 Regular"/>
        <a:buChar char="‣"/>
        <a:tabLst/>
        <a:defRPr sz="3400" b="0" i="0" u="none" strike="noStrike" cap="none" spc="0" baseline="0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7pPr>
      <a:lvl8pPr marL="3556000" marR="0" indent="-444500" algn="l" defTabSz="584200" rtl="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 Regular"/>
        <a:buChar char="‣"/>
        <a:tabLst/>
        <a:defRPr sz="3400" b="0" i="0" u="none" strike="noStrike" cap="none" spc="0" baseline="0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8pPr>
      <a:lvl9pPr marL="4000500" marR="0" indent="-444500" algn="l" defTabSz="584200" rtl="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 Regular"/>
        <a:buChar char="‣"/>
        <a:tabLst/>
        <a:defRPr sz="3400" b="0" i="0" u="none" strike="noStrike" cap="none" spc="0" baseline="0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9pPr>
    </p:bodyStyle>
    <p:otherStyle>
      <a:lvl1pPr marL="0" marR="0" indent="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1pPr>
      <a:lvl2pPr marL="0" marR="0" indent="2286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2pPr>
      <a:lvl3pPr marL="0" marR="0" indent="4572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3pPr>
      <a:lvl4pPr marL="0" marR="0" indent="6858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4pPr>
      <a:lvl5pPr marL="0" marR="0" indent="9144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5pPr>
      <a:lvl6pPr marL="0" marR="0" indent="11430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6pPr>
      <a:lvl7pPr marL="0" marR="0" indent="13716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7pPr>
      <a:lvl8pPr marL="0" marR="0" indent="16002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8pPr>
      <a:lvl9pPr marL="0" marR="0" indent="18288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"/><Relationship Id="rId2" Type="http://schemas.openxmlformats.org/officeDocument/2006/relationships/image" Target="../media/image5.tif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"/><Relationship Id="rId2" Type="http://schemas.openxmlformats.org/officeDocument/2006/relationships/image" Target="../media/image7.ti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ti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141" y="2495550"/>
            <a:ext cx="9284509" cy="5797157"/>
          </a:xfrm>
          <a:prstGeom prst="rect">
            <a:avLst/>
          </a:prstGeom>
          <a:ln w="12700">
            <a:miter lim="400000"/>
          </a:ln>
        </p:spPr>
      </p:pic>
      <p:sp>
        <p:nvSpPr>
          <p:cNvPr id="194" name="Sql for Data analysis"/>
          <p:cNvSpPr txBox="1">
            <a:spLocks noGrp="1"/>
          </p:cNvSpPr>
          <p:nvPr>
            <p:ph type="title"/>
          </p:nvPr>
        </p:nvSpPr>
        <p:spPr>
          <a:xfrm>
            <a:off x="787400" y="3962400"/>
            <a:ext cx="12192000" cy="1013371"/>
          </a:xfrm>
          <a:prstGeom prst="rect">
            <a:avLst/>
          </a:prstGeom>
        </p:spPr>
        <p:txBody>
          <a:bodyPr/>
          <a:lstStyle>
            <a:lvl1pPr defTabSz="245363">
              <a:defRPr sz="7140"/>
            </a:lvl1pPr>
          </a:lstStyle>
          <a:p>
            <a:r>
              <a:t>Sql for Data analysis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RDBMS Concepts"/>
          <p:cNvSpPr txBox="1">
            <a:spLocks noGrp="1"/>
          </p:cNvSpPr>
          <p:nvPr>
            <p:ph type="body" idx="22"/>
          </p:nvPr>
        </p:nvSpPr>
        <p:spPr>
          <a:xfrm>
            <a:off x="1270000" y="4140198"/>
            <a:ext cx="10464800" cy="863604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spcBef>
                <a:spcPts val="2800"/>
              </a:spcBef>
              <a:defRPr sz="6000" cap="all">
                <a:solidFill>
                  <a:schemeClr val="accent1"/>
                </a:solidFill>
                <a:latin typeface="+mn-lt"/>
                <a:ea typeface="+mn-ea"/>
                <a:cs typeface="+mn-cs"/>
                <a:sym typeface="DIN Condensed Bold"/>
              </a:defRPr>
            </a:lvl1pPr>
          </a:lstStyle>
          <a:p>
            <a:r>
              <a:t>RDBMS Concepts</a:t>
            </a: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MySql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MySql</a:t>
            </a:r>
          </a:p>
        </p:txBody>
      </p:sp>
      <p:sp>
        <p:nvSpPr>
          <p:cNvPr id="239" name="What is a table"/>
          <p:cNvSpPr txBox="1">
            <a:spLocks noGrp="1"/>
          </p:cNvSpPr>
          <p:nvPr>
            <p:ph type="title"/>
          </p:nvPr>
        </p:nvSpPr>
        <p:spPr>
          <a:xfrm>
            <a:off x="406400" y="1536700"/>
            <a:ext cx="12192000" cy="584200"/>
          </a:xfrm>
          <a:prstGeom prst="rect">
            <a:avLst/>
          </a:prstGeom>
        </p:spPr>
        <p:txBody>
          <a:bodyPr/>
          <a:lstStyle>
            <a:lvl1pPr defTabSz="362204">
              <a:spcBef>
                <a:spcPts val="1700"/>
              </a:spcBef>
              <a:defRPr sz="3720"/>
            </a:lvl1pPr>
          </a:lstStyle>
          <a:p>
            <a:r>
              <a:t>What is a table</a:t>
            </a:r>
          </a:p>
        </p:txBody>
      </p:sp>
      <p:sp>
        <p:nvSpPr>
          <p:cNvPr id="240" name="In a Relational database model, a table is the most simplest form of data storage…"/>
          <p:cNvSpPr txBox="1">
            <a:spLocks noGrp="1"/>
          </p:cNvSpPr>
          <p:nvPr>
            <p:ph type="body" idx="1"/>
          </p:nvPr>
        </p:nvSpPr>
        <p:spPr>
          <a:xfrm>
            <a:off x="406400" y="2308388"/>
            <a:ext cx="12192000" cy="6543512"/>
          </a:xfrm>
          <a:prstGeom prst="rect">
            <a:avLst/>
          </a:prstGeom>
        </p:spPr>
        <p:txBody>
          <a:bodyPr/>
          <a:lstStyle/>
          <a:p>
            <a:pPr marL="324485" indent="-324485" defTabSz="426466">
              <a:spcBef>
                <a:spcPts val="2000"/>
              </a:spcBef>
              <a:buChar char="‣"/>
              <a:defRPr sz="2482"/>
            </a:pPr>
            <a:r>
              <a:t>In a Relational database model, a </a:t>
            </a:r>
            <a:r>
              <a:rPr b="1">
                <a:latin typeface="Avenir Next Regular"/>
                <a:ea typeface="Avenir Next Regular"/>
                <a:cs typeface="Avenir Next Regular"/>
                <a:sym typeface="Avenir Next Regular"/>
              </a:rPr>
              <a:t>table</a:t>
            </a:r>
            <a:r>
              <a:t> is the most simplest form of data storage </a:t>
            </a:r>
          </a:p>
          <a:p>
            <a:pPr marL="324485" indent="-324485" defTabSz="426466">
              <a:spcBef>
                <a:spcPts val="2000"/>
              </a:spcBef>
              <a:buChar char="‣"/>
              <a:defRPr sz="2482"/>
            </a:pPr>
            <a:r>
              <a:t>It is a collection of data elements organised in terms of rows and columns. </a:t>
            </a:r>
          </a:p>
          <a:p>
            <a:pPr marL="324485" indent="-324485" defTabSz="426466">
              <a:spcBef>
                <a:spcPts val="2000"/>
              </a:spcBef>
              <a:buChar char="‣"/>
              <a:defRPr sz="2482"/>
            </a:pPr>
            <a:r>
              <a:t>A table is also considered as a convenient representation of </a:t>
            </a:r>
            <a:r>
              <a:rPr b="1">
                <a:latin typeface="Avenir Next Regular"/>
                <a:ea typeface="Avenir Next Regular"/>
                <a:cs typeface="Avenir Next Regular"/>
                <a:sym typeface="Avenir Next Regular"/>
              </a:rPr>
              <a:t>relations</a:t>
            </a:r>
            <a:r>
              <a:t>.</a:t>
            </a:r>
          </a:p>
          <a:p>
            <a:pPr marL="0" indent="0" defTabSz="426466">
              <a:spcBef>
                <a:spcPts val="2000"/>
              </a:spcBef>
              <a:buClrTx/>
              <a:buSzTx/>
              <a:buFontTx/>
              <a:buNone/>
              <a:defRPr sz="2482"/>
            </a:pPr>
            <a:endParaRPr/>
          </a:p>
          <a:p>
            <a:pPr marL="0" indent="0" defTabSz="426466">
              <a:spcBef>
                <a:spcPts val="2000"/>
              </a:spcBef>
              <a:buClrTx/>
              <a:buSzTx/>
              <a:buFontTx/>
              <a:buNone/>
              <a:defRPr sz="2482"/>
            </a:pPr>
            <a:endParaRPr/>
          </a:p>
          <a:p>
            <a:pPr marL="0" indent="0" defTabSz="426466">
              <a:spcBef>
                <a:spcPts val="2000"/>
              </a:spcBef>
              <a:buClrTx/>
              <a:buSzTx/>
              <a:buFontTx/>
              <a:buNone/>
              <a:defRPr sz="2482"/>
            </a:pPr>
            <a:endParaRPr/>
          </a:p>
          <a:p>
            <a:pPr marL="0" indent="0" defTabSz="426466">
              <a:spcBef>
                <a:spcPts val="2000"/>
              </a:spcBef>
              <a:buClrTx/>
              <a:buSzTx/>
              <a:buFontTx/>
              <a:buNone/>
              <a:defRPr sz="2482"/>
            </a:pPr>
            <a:r>
              <a:t> </a:t>
            </a:r>
          </a:p>
          <a:p>
            <a:pPr marL="0" indent="0" defTabSz="333756">
              <a:lnSpc>
                <a:spcPts val="3000"/>
              </a:lnSpc>
              <a:spcBef>
                <a:spcPts val="0"/>
              </a:spcBef>
              <a:buClrTx/>
              <a:buSzTx/>
              <a:buFontTx/>
              <a:buNone/>
              <a:defRPr sz="1168">
                <a:solidFill>
                  <a:srgbClr val="33333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marL="0" indent="0" defTabSz="333756">
              <a:lnSpc>
                <a:spcPts val="2700"/>
              </a:lnSpc>
              <a:spcBef>
                <a:spcPts val="1400"/>
              </a:spcBef>
              <a:buClrTx/>
              <a:buSzTx/>
              <a:buFontTx/>
              <a:buNone/>
              <a:defRPr sz="1168">
                <a:solidFill>
                  <a:srgbClr val="33333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marL="0" indent="0" defTabSz="333756">
              <a:lnSpc>
                <a:spcPts val="2700"/>
              </a:lnSpc>
              <a:spcBef>
                <a:spcPts val="700"/>
              </a:spcBef>
              <a:buClrTx/>
              <a:buSzTx/>
              <a:buFontTx/>
              <a:buNone/>
              <a:defRPr sz="1168">
                <a:solidFill>
                  <a:srgbClr val="33333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41" name="Text"/>
          <p:cNvSpPr txBox="1"/>
          <p:nvPr/>
        </p:nvSpPr>
        <p:spPr>
          <a:xfrm>
            <a:off x="2556952" y="4456148"/>
            <a:ext cx="7315201" cy="49443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endParaRPr/>
          </a:p>
        </p:txBody>
      </p:sp>
      <p:pic>
        <p:nvPicPr>
          <p:cNvPr id="24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6952" y="4456148"/>
            <a:ext cx="7200901" cy="4749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Mysql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Mysql</a:t>
            </a:r>
          </a:p>
        </p:txBody>
      </p:sp>
      <p:sp>
        <p:nvSpPr>
          <p:cNvPr id="245" name="What is tup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r>
              <a:t>What is tuple</a:t>
            </a:r>
          </a:p>
        </p:txBody>
      </p:sp>
      <p:sp>
        <p:nvSpPr>
          <p:cNvPr id="246" name="A single entry in a table is called a  Tuple  or Record  or  Row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 single entry in a table is called a  </a:t>
            </a:r>
            <a:r>
              <a:rPr b="1">
                <a:latin typeface="Avenir Next Regular"/>
                <a:ea typeface="Avenir Next Regular"/>
                <a:cs typeface="Avenir Next Regular"/>
                <a:sym typeface="Avenir Next Regular"/>
              </a:rPr>
              <a:t>Tuple</a:t>
            </a:r>
            <a:r>
              <a:t>  or </a:t>
            </a:r>
            <a:r>
              <a:rPr b="1">
                <a:latin typeface="Avenir Next Regular"/>
                <a:ea typeface="Avenir Next Regular"/>
                <a:cs typeface="Avenir Next Regular"/>
                <a:sym typeface="Avenir Next Regular"/>
              </a:rPr>
              <a:t>Record</a:t>
            </a:r>
            <a:r>
              <a:t>  or  </a:t>
            </a:r>
            <a:r>
              <a:rPr b="1">
                <a:latin typeface="Avenir Next Regular"/>
                <a:ea typeface="Avenir Next Regular"/>
                <a:cs typeface="Avenir Next Regular"/>
                <a:sym typeface="Avenir Next Regular"/>
              </a:rPr>
              <a:t>Row</a:t>
            </a:r>
            <a:r>
              <a:t>. </a:t>
            </a:r>
          </a:p>
          <a:p>
            <a:r>
              <a:t>A </a:t>
            </a:r>
            <a:r>
              <a:rPr b="1">
                <a:latin typeface="Avenir Next Regular"/>
                <a:ea typeface="Avenir Next Regular"/>
                <a:cs typeface="Avenir Next Regular"/>
                <a:sym typeface="Avenir Next Regular"/>
              </a:rPr>
              <a:t>tuple</a:t>
            </a:r>
            <a:r>
              <a:t> in a table represents a set of related data. For example, the </a:t>
            </a:r>
            <a:r>
              <a:rPr b="1">
                <a:latin typeface="Avenir Next Regular"/>
                <a:ea typeface="Avenir Next Regular"/>
                <a:cs typeface="Avenir Next Regular"/>
                <a:sym typeface="Avenir Next Regular"/>
              </a:rPr>
              <a:t>Agents</a:t>
            </a:r>
            <a:r>
              <a:t> table has 5 tuples/records/rows.</a:t>
            </a: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Text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</a:t>
            </a:r>
          </a:p>
        </p:txBody>
      </p:sp>
      <p:sp>
        <p:nvSpPr>
          <p:cNvPr id="249" name="What is an attribut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r>
              <a:t>What is an attribute</a:t>
            </a:r>
          </a:p>
        </p:txBody>
      </p:sp>
      <p:sp>
        <p:nvSpPr>
          <p:cNvPr id="250" name="A table consists of several records(row)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 table consists of several records(row)</a:t>
            </a:r>
          </a:p>
          <a:p>
            <a:r>
              <a:t>Each record can be broken down into several smaller parts of data known as </a:t>
            </a:r>
            <a:r>
              <a:rPr b="1">
                <a:latin typeface="Avenir Next Regular"/>
                <a:ea typeface="Avenir Next Regular"/>
                <a:cs typeface="Avenir Next Regular"/>
                <a:sym typeface="Avenir Next Regular"/>
              </a:rPr>
              <a:t>Attributes</a:t>
            </a:r>
            <a:r>
              <a:t>. </a:t>
            </a:r>
          </a:p>
          <a:p>
            <a:r>
              <a:t>The </a:t>
            </a:r>
            <a:r>
              <a:rPr b="1">
                <a:latin typeface="Avenir Next Regular"/>
                <a:ea typeface="Avenir Next Regular"/>
                <a:cs typeface="Avenir Next Regular"/>
                <a:sym typeface="Avenir Next Regular"/>
              </a:rPr>
              <a:t>Agents</a:t>
            </a:r>
            <a:r>
              <a:t> table consists  of five  attributes,  </a:t>
            </a:r>
            <a:r>
              <a:rPr b="1">
                <a:latin typeface="Avenir Next Regular"/>
                <a:ea typeface="Avenir Next Regular"/>
                <a:cs typeface="Avenir Next Regular"/>
                <a:sym typeface="Avenir Next Regular"/>
              </a:rPr>
              <a:t>agent_code</a:t>
            </a:r>
            <a:r>
              <a:t>,  </a:t>
            </a:r>
            <a:r>
              <a:rPr b="1">
                <a:latin typeface="Avenir Next Regular"/>
                <a:ea typeface="Avenir Next Regular"/>
                <a:cs typeface="Avenir Next Regular"/>
                <a:sym typeface="Avenir Next Regular"/>
              </a:rPr>
              <a:t>agent_name</a:t>
            </a:r>
            <a:r>
              <a:t>, </a:t>
            </a:r>
            <a:r>
              <a:rPr b="1">
                <a:latin typeface="Avenir Next Regular"/>
                <a:ea typeface="Avenir Next Regular"/>
                <a:cs typeface="Avenir Next Regular"/>
                <a:sym typeface="Avenir Next Regular"/>
              </a:rPr>
              <a:t>working_area, commission </a:t>
            </a:r>
            <a:r>
              <a:t> and </a:t>
            </a:r>
            <a:r>
              <a:rPr b="1">
                <a:latin typeface="Avenir Next Regular"/>
                <a:ea typeface="Avenir Next Regular"/>
                <a:cs typeface="Avenir Next Regular"/>
                <a:sym typeface="Avenir Next Regular"/>
              </a:rPr>
              <a:t>phone_no </a:t>
            </a: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No-sql Databases"/>
          <p:cNvSpPr txBox="1">
            <a:spLocks noGrp="1"/>
          </p:cNvSpPr>
          <p:nvPr>
            <p:ph type="title"/>
          </p:nvPr>
        </p:nvSpPr>
        <p:spPr>
          <a:xfrm>
            <a:off x="406400" y="4079627"/>
            <a:ext cx="12192000" cy="1594346"/>
          </a:xfrm>
          <a:prstGeom prst="rect">
            <a:avLst/>
          </a:prstGeom>
        </p:spPr>
        <p:txBody>
          <a:bodyPr/>
          <a:lstStyle>
            <a:lvl1pPr algn="ctr">
              <a:spcBef>
                <a:spcPts val="2800"/>
              </a:spcBef>
              <a:defRPr sz="6000"/>
            </a:lvl1pPr>
          </a:lstStyle>
          <a:p>
            <a:r>
              <a:t>No-sql Databases</a:t>
            </a:r>
          </a:p>
        </p:txBody>
      </p:sp>
      <p:sp>
        <p:nvSpPr>
          <p:cNvPr id="253" name="Double-click to edit"/>
          <p:cNvSpPr txBox="1">
            <a:spLocks noGrp="1"/>
          </p:cNvSpPr>
          <p:nvPr>
            <p:ph type="body" sz="quarter" idx="1"/>
          </p:nvPr>
        </p:nvSpPr>
        <p:spPr>
          <a:xfrm>
            <a:off x="406400" y="4609466"/>
            <a:ext cx="12192000" cy="534668"/>
          </a:xfrm>
          <a:prstGeom prst="rect">
            <a:avLst/>
          </a:prstGeom>
        </p:spPr>
        <p:txBody>
          <a:bodyPr/>
          <a:lstStyle>
            <a:lvl1pPr defTabSz="385572">
              <a:spcBef>
                <a:spcPts val="1500"/>
              </a:spcBef>
              <a:defRPr sz="2904"/>
            </a:lvl1pPr>
          </a:lstStyle>
          <a:p>
            <a:r>
              <a:t>    </a:t>
            </a: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Text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</a:t>
            </a:r>
          </a:p>
        </p:txBody>
      </p:sp>
      <p:sp>
        <p:nvSpPr>
          <p:cNvPr id="256" name="What is no-sql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r>
              <a:t>What is no-sql</a:t>
            </a:r>
          </a:p>
        </p:txBody>
      </p:sp>
      <p:sp>
        <p:nvSpPr>
          <p:cNvPr id="257" name="NoSQL, or most commonly known as ‘Not only SQL’ database,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NoSQL, or most commonly known as ‘</a:t>
            </a:r>
            <a:r>
              <a:rPr i="1">
                <a:latin typeface="Avenir Next Regular"/>
                <a:ea typeface="Avenir Next Regular"/>
                <a:cs typeface="Avenir Next Regular"/>
                <a:sym typeface="Avenir Next Regular"/>
              </a:rPr>
              <a:t>Not only SQL’</a:t>
            </a:r>
            <a:r>
              <a:t> database, </a:t>
            </a:r>
          </a:p>
          <a:p>
            <a:r>
              <a:t>It provides a mechanism for storage and retrieval of unstructured data. </a:t>
            </a:r>
          </a:p>
          <a:p>
            <a:r>
              <a:t>It can handle a humongous amount of data and has a dynamic schema.</a:t>
            </a:r>
          </a:p>
          <a:p>
            <a:r>
              <a:t> A NoSQL database has no specific query language and no or a very few relationships. </a:t>
            </a:r>
          </a:p>
        </p:txBody>
      </p:sp>
      <p:sp>
        <p:nvSpPr>
          <p:cNvPr id="258" name="Text"/>
          <p:cNvSpPr txBox="1"/>
          <p:nvPr/>
        </p:nvSpPr>
        <p:spPr>
          <a:xfrm>
            <a:off x="4492554" y="270237"/>
            <a:ext cx="7548960" cy="24567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endParaRPr/>
          </a:p>
        </p:txBody>
      </p:sp>
      <p:pic>
        <p:nvPicPr>
          <p:cNvPr id="259" name="Image" descr="Image"/>
          <p:cNvPicPr>
            <a:picLocks noChangeAspect="1"/>
          </p:cNvPicPr>
          <p:nvPr/>
        </p:nvPicPr>
        <p:blipFill>
          <a:blip r:embed="rId2"/>
          <a:srcRect l="440" t="43545" r="440"/>
          <a:stretch>
            <a:fillRect/>
          </a:stretch>
        </p:blipFill>
        <p:spPr>
          <a:xfrm>
            <a:off x="4492554" y="270237"/>
            <a:ext cx="7434727" cy="226211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No Sql Databases"/>
          <p:cNvSpPr txBox="1">
            <a:spLocks noGrp="1"/>
          </p:cNvSpPr>
          <p:nvPr>
            <p:ph type="title"/>
          </p:nvPr>
        </p:nvSpPr>
        <p:spPr>
          <a:xfrm>
            <a:off x="952500" y="301109"/>
            <a:ext cx="11099800" cy="574283"/>
          </a:xfrm>
          <a:prstGeom prst="rect">
            <a:avLst/>
          </a:prstGeom>
        </p:spPr>
        <p:txBody>
          <a:bodyPr/>
          <a:lstStyle>
            <a:lvl1pPr defTabSz="362204">
              <a:lnSpc>
                <a:spcPct val="80000"/>
              </a:lnSpc>
              <a:spcBef>
                <a:spcPts val="1700"/>
              </a:spcBef>
              <a:defRPr sz="3720" cap="all">
                <a:solidFill>
                  <a:schemeClr val="accent1"/>
                </a:solidFill>
                <a:latin typeface="+mn-lt"/>
                <a:ea typeface="+mn-ea"/>
                <a:cs typeface="+mn-cs"/>
                <a:sym typeface="DIN Condensed Bold"/>
              </a:defRPr>
            </a:lvl1pPr>
          </a:lstStyle>
          <a:p>
            <a:r>
              <a:t>No Sql Databases</a:t>
            </a:r>
          </a:p>
        </p:txBody>
      </p:sp>
      <p:sp>
        <p:nvSpPr>
          <p:cNvPr id="262" name="Text"/>
          <p:cNvSpPr txBox="1"/>
          <p:nvPr/>
        </p:nvSpPr>
        <p:spPr>
          <a:xfrm>
            <a:off x="8452716" y="3286154"/>
            <a:ext cx="3606801" cy="24906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>
              <a:spcBef>
                <a:spcPts val="0"/>
              </a:spcBef>
              <a:defRPr sz="2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</p:txBody>
      </p:sp>
      <p:pic>
        <p:nvPicPr>
          <p:cNvPr id="263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2716" y="3286154"/>
            <a:ext cx="3492501" cy="2324101"/>
          </a:xfrm>
          <a:prstGeom prst="rect">
            <a:avLst/>
          </a:prstGeom>
          <a:ln w="12700">
            <a:miter lim="400000"/>
          </a:ln>
        </p:spPr>
      </p:pic>
      <p:sp>
        <p:nvSpPr>
          <p:cNvPr id="264" name="** Key-value stores ** are the simplest NoSQL databases. Every single item in the database is stored as an attribute name (or &quot;key&quot;) together with its value. Examples include Riak, Voldemort, and Redis.…"/>
          <p:cNvSpPr txBox="1">
            <a:spLocks noGrp="1"/>
          </p:cNvSpPr>
          <p:nvPr>
            <p:ph type="body" idx="1"/>
          </p:nvPr>
        </p:nvSpPr>
        <p:spPr>
          <a:xfrm>
            <a:off x="952500" y="978062"/>
            <a:ext cx="11099800" cy="7899238"/>
          </a:xfrm>
          <a:prstGeom prst="rect">
            <a:avLst/>
          </a:prstGeom>
        </p:spPr>
        <p:txBody>
          <a:bodyPr/>
          <a:lstStyle/>
          <a:p>
            <a:pPr marL="589487" indent="-452581" defTabSz="448055">
              <a:spcBef>
                <a:spcPts val="1400"/>
              </a:spcBef>
              <a:buClr>
                <a:srgbClr val="42494F"/>
              </a:buClr>
              <a:buFont typeface="Helvetica"/>
              <a:defRPr sz="2156">
                <a:solidFill>
                  <a:srgbClr val="42494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sz="3136">
                <a:solidFill>
                  <a:schemeClr val="accent1"/>
                </a:solidFill>
                <a:latin typeface="+mn-lt"/>
                <a:ea typeface="+mn-ea"/>
                <a:cs typeface="+mn-cs"/>
                <a:sym typeface="DIN Condensed Bold"/>
              </a:rPr>
              <a:t>KEY-VALUE STORES</a:t>
            </a:r>
            <a:br/>
            <a:r>
              <a:t>The simplest NoSQL databases. </a:t>
            </a:r>
            <a:br/>
            <a:r>
              <a:t>Each item in the database is stored as an attribute name (or "key") together with its value. </a:t>
            </a:r>
            <a:br/>
            <a:r>
              <a:t>Examples include </a:t>
            </a:r>
            <a:r>
              <a:rPr>
                <a:solidFill>
                  <a:srgbClr val="004D80"/>
                </a:solidFill>
              </a:rPr>
              <a:t>Riak</a:t>
            </a:r>
            <a:r>
              <a:t>, </a:t>
            </a:r>
            <a:r>
              <a:rPr>
                <a:solidFill>
                  <a:srgbClr val="004D80"/>
                </a:solidFill>
              </a:rPr>
              <a:t>Voldemort</a:t>
            </a:r>
            <a:r>
              <a:t>, and </a:t>
            </a:r>
            <a:r>
              <a:rPr>
                <a:solidFill>
                  <a:srgbClr val="004D80"/>
                </a:solidFill>
              </a:rPr>
              <a:t>Redis</a:t>
            </a:r>
            <a:r>
              <a:t>.</a:t>
            </a:r>
          </a:p>
          <a:p>
            <a:pPr marL="589487" indent="-452581" defTabSz="448055">
              <a:spcBef>
                <a:spcPts val="1400"/>
              </a:spcBef>
              <a:buClr>
                <a:srgbClr val="42494F"/>
              </a:buClr>
              <a:buFont typeface="Helvetica"/>
              <a:defRPr sz="2156">
                <a:solidFill>
                  <a:srgbClr val="42494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sz="3136">
                <a:solidFill>
                  <a:schemeClr val="accent1"/>
                </a:solidFill>
                <a:latin typeface="+mn-lt"/>
                <a:ea typeface="+mn-ea"/>
                <a:cs typeface="+mn-cs"/>
                <a:sym typeface="DIN Condensed Bold"/>
              </a:rPr>
              <a:t>WIDE COLUMN STORES</a:t>
            </a:r>
            <a:r>
              <a:t>  </a:t>
            </a:r>
            <a:br/>
            <a:r>
              <a:t>Store columns of data together instead of rows </a:t>
            </a:r>
            <a:br/>
            <a:r>
              <a:t>They are optimized for queries over large datasets. </a:t>
            </a:r>
            <a:br/>
            <a:r>
              <a:rPr>
                <a:solidFill>
                  <a:srgbClr val="004D80"/>
                </a:solidFill>
              </a:rPr>
              <a:t>Cassandra</a:t>
            </a:r>
            <a:r>
              <a:t> and </a:t>
            </a:r>
            <a:r>
              <a:rPr>
                <a:solidFill>
                  <a:srgbClr val="004D80"/>
                </a:solidFill>
              </a:rPr>
              <a:t>HBase</a:t>
            </a:r>
            <a:r>
              <a:t> are wide-column databases.</a:t>
            </a:r>
          </a:p>
          <a:p>
            <a:pPr marL="589487" indent="-452581" defTabSz="448055">
              <a:spcBef>
                <a:spcPts val="1400"/>
              </a:spcBef>
              <a:buClr>
                <a:srgbClr val="42494F"/>
              </a:buClr>
              <a:buFont typeface="Helvetica"/>
              <a:defRPr sz="2156">
                <a:solidFill>
                  <a:srgbClr val="42494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sz="3136">
                <a:solidFill>
                  <a:schemeClr val="accent1"/>
                </a:solidFill>
                <a:latin typeface="+mn-lt"/>
                <a:ea typeface="+mn-ea"/>
                <a:cs typeface="+mn-cs"/>
                <a:sym typeface="DIN Condensed Bold"/>
              </a:rPr>
              <a:t>DOCUMENT DATABASES</a:t>
            </a:r>
            <a:r>
              <a:t> </a:t>
            </a:r>
          </a:p>
          <a:p>
            <a:pPr marL="0" lvl="1" indent="0" defTabSz="448055">
              <a:spcBef>
                <a:spcPts val="1400"/>
              </a:spcBef>
              <a:buSzTx/>
              <a:buNone/>
              <a:defRPr sz="2156">
                <a:solidFill>
                  <a:srgbClr val="42494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      Store data as key-value pairs</a:t>
            </a:r>
            <a:br/>
            <a:r>
              <a:t>      Each key is paired with a complex data structure known as a document. </a:t>
            </a:r>
            <a:br/>
            <a:r>
              <a:t>      Documents can contain many different key-value pairs or even nested documents.    </a:t>
            </a:r>
            <a:br/>
            <a:r>
              <a:t>      </a:t>
            </a:r>
            <a:r>
              <a:rPr>
                <a:solidFill>
                  <a:srgbClr val="004D80"/>
                </a:solidFill>
              </a:rPr>
              <a:t>MongoDB</a:t>
            </a:r>
            <a:r>
              <a:t> is a document database.</a:t>
            </a:r>
          </a:p>
          <a:p>
            <a:pPr marL="589487" indent="-452581" defTabSz="448055">
              <a:spcBef>
                <a:spcPts val="1400"/>
              </a:spcBef>
              <a:buClr>
                <a:srgbClr val="42494F"/>
              </a:buClr>
              <a:buFont typeface="Helvetica"/>
              <a:defRPr sz="2156">
                <a:solidFill>
                  <a:srgbClr val="42494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sz="3136">
                <a:solidFill>
                  <a:schemeClr val="accent1"/>
                </a:solidFill>
                <a:latin typeface="+mn-lt"/>
                <a:ea typeface="+mn-ea"/>
                <a:cs typeface="+mn-cs"/>
                <a:sym typeface="DIN Condensed Bold"/>
              </a:rPr>
              <a:t>GRAPH DATABASES</a:t>
            </a:r>
          </a:p>
          <a:p>
            <a:pPr marL="0" indent="0" defTabSz="448055">
              <a:spcBef>
                <a:spcPts val="1400"/>
              </a:spcBef>
              <a:buSzTx/>
              <a:buNone/>
              <a:defRPr sz="2156">
                <a:solidFill>
                  <a:srgbClr val="42494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      Used to store information about networks, such as social connections. </a:t>
            </a:r>
            <a:br/>
            <a:r>
              <a:t>      Examples include </a:t>
            </a:r>
            <a:r>
              <a:rPr>
                <a:solidFill>
                  <a:srgbClr val="004D80"/>
                </a:solidFill>
              </a:rPr>
              <a:t>Neo4J</a:t>
            </a:r>
            <a:r>
              <a:t> and </a:t>
            </a:r>
            <a:r>
              <a:rPr>
                <a:solidFill>
                  <a:srgbClr val="004D80"/>
                </a:solidFill>
              </a:rPr>
              <a:t>HyperGraphDB</a:t>
            </a:r>
            <a:r>
              <a:t>.</a:t>
            </a: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Text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 </a:t>
            </a:r>
          </a:p>
        </p:txBody>
      </p:sp>
      <p:sp>
        <p:nvSpPr>
          <p:cNvPr id="267" name="Double-click to edi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467359">
              <a:spcBef>
                <a:spcPts val="2200"/>
              </a:spcBef>
              <a:defRPr sz="4800"/>
            </a:pPr>
            <a:endParaRPr/>
          </a:p>
        </p:txBody>
      </p:sp>
      <p:pic>
        <p:nvPicPr>
          <p:cNvPr id="268" name="Image" descr="Image"/>
          <p:cNvPicPr>
            <a:picLocks noChangeAspect="1"/>
          </p:cNvPicPr>
          <p:nvPr/>
        </p:nvPicPr>
        <p:blipFill>
          <a:blip r:embed="rId2"/>
          <a:srcRect t="3508"/>
          <a:stretch>
            <a:fillRect/>
          </a:stretch>
        </p:blipFill>
        <p:spPr>
          <a:xfrm>
            <a:off x="135466" y="1209079"/>
            <a:ext cx="13004801" cy="73355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ext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</a:t>
            </a:r>
          </a:p>
        </p:txBody>
      </p:sp>
      <p:sp>
        <p:nvSpPr>
          <p:cNvPr id="271" name="Wide column stor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r>
              <a:t>Wide column store</a:t>
            </a:r>
          </a:p>
        </p:txBody>
      </p:sp>
      <p:pic>
        <p:nvPicPr>
          <p:cNvPr id="27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0618" y="2791177"/>
            <a:ext cx="7223564" cy="629746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Text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</a:t>
            </a:r>
          </a:p>
        </p:txBody>
      </p:sp>
      <p:sp>
        <p:nvSpPr>
          <p:cNvPr id="275" name="A comparis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r>
              <a:t>A comparison</a:t>
            </a:r>
          </a:p>
        </p:txBody>
      </p:sp>
      <p:graphicFrame>
        <p:nvGraphicFramePr>
          <p:cNvPr id="276" name="Table"/>
          <p:cNvGraphicFramePr/>
          <p:nvPr/>
        </p:nvGraphicFramePr>
        <p:xfrm>
          <a:off x="406400" y="2791177"/>
          <a:ext cx="12192000" cy="6096001"/>
        </p:xfrm>
        <a:graphic>
          <a:graphicData uri="http://schemas.openxmlformats.org/drawingml/2006/table">
            <a:tbl>
              <a:tblPr firstRow="1" bandRow="1">
                <a:tableStyleId>{EEE7283C-3CF3-47DC-8721-378D4A62B228}</a:tableStyleId>
              </a:tblPr>
              <a:tblGrid>
                <a:gridCol w="609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77333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FFFFFF"/>
                          </a:solidFill>
                          <a:sym typeface="Avenir Next Demi Bold"/>
                        </a:rPr>
                        <a:t>Sql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hueOff val="-84091"/>
                        <a:satOff val="15316"/>
                        <a:lumOff val="24313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FFFFFF"/>
                          </a:solidFill>
                          <a:sym typeface="Avenir Next Demi Bold"/>
                        </a:rPr>
                        <a:t>NoSql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hueOff val="-84091"/>
                        <a:satOff val="15316"/>
                        <a:lumOff val="24313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7333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838787"/>
                          </a:solidFill>
                          <a:sym typeface="Avenir Next Medium"/>
                        </a:rPr>
                        <a:t>Relational database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838787"/>
                          </a:solidFill>
                          <a:sym typeface="Avenir Next Medium"/>
                        </a:rPr>
                        <a:t>Non-relational database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7333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838787"/>
                          </a:solidFill>
                          <a:sym typeface="Avenir Next Medium"/>
                        </a:rPr>
                        <a:t>Predefined schema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838787"/>
                          </a:solidFill>
                          <a:sym typeface="Avenir Next Medium"/>
                        </a:rPr>
                        <a:t>Dynamic Schema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7333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838787"/>
                          </a:solidFill>
                          <a:sym typeface="Avenir Next Medium"/>
                        </a:rPr>
                        <a:t>Table based databases
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838787"/>
                          </a:solidFill>
                          <a:sym typeface="Avenir Next Medium"/>
                        </a:rPr>
                        <a:t>Key-value pair, documents, graph based etc.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77333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838787"/>
                          </a:solidFill>
                          <a:sym typeface="Avenir Next Medium"/>
                        </a:rPr>
                        <a:t>Better fit for complex query environment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838787"/>
                          </a:solidFill>
                          <a:sym typeface="Avenir Next Medium"/>
                        </a:rPr>
                        <a:t> Not a good fit for complex queries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77333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838787"/>
                          </a:solidFill>
                          <a:sym typeface="Avenir Next Medium"/>
                        </a:rPr>
                        <a:t>Vertically scalable.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838787"/>
                          </a:solidFill>
                          <a:sym typeface="Avenir Next Medium"/>
                        </a:rPr>
                        <a:t>Horizontally scalable. 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77333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838787"/>
                          </a:solidFill>
                          <a:sym typeface="Avenir Next Medium"/>
                        </a:rPr>
                        <a:t>Heavy-duty transactions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838787"/>
                          </a:solidFill>
                          <a:sym typeface="Avenir Next Medium"/>
                        </a:rPr>
                        <a:t>Not stable in high load and complex transactions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77333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838787"/>
                          </a:solidFill>
                          <a:sym typeface="Avenir Next Medium"/>
                        </a:rPr>
                        <a:t>MySql, Oracle, PostGreSql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100">
                          <a:solidFill>
                            <a:srgbClr val="838787"/>
                          </a:solidFill>
                          <a:sym typeface="Avenir Next Medium"/>
                        </a:rPr>
                        <a:t>MongoDb, Cassandra, HBase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77333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defRPr sz="2100">
                          <a:sym typeface="Avenir Next Medium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defRPr sz="2100">
                          <a:sym typeface="Avenir Next Medium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B w="1270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MySql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MySql</a:t>
            </a:r>
          </a:p>
        </p:txBody>
      </p:sp>
      <p:sp>
        <p:nvSpPr>
          <p:cNvPr id="198" name="Role of sql in data science"/>
          <p:cNvSpPr txBox="1"/>
          <p:nvPr/>
        </p:nvSpPr>
        <p:spPr>
          <a:xfrm>
            <a:off x="406399" y="1536699"/>
            <a:ext cx="5413998" cy="6221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 defTabSz="403097">
              <a:lnSpc>
                <a:spcPct val="80000"/>
              </a:lnSpc>
              <a:spcBef>
                <a:spcPts val="1900"/>
              </a:spcBef>
              <a:defRPr sz="4140" cap="all">
                <a:solidFill>
                  <a:schemeClr val="accent1"/>
                </a:solidFill>
                <a:latin typeface="+mn-lt"/>
                <a:ea typeface="+mn-ea"/>
                <a:cs typeface="+mn-cs"/>
                <a:sym typeface="DIN Condensed Bold"/>
              </a:defRPr>
            </a:lvl1pPr>
          </a:lstStyle>
          <a:p>
            <a:r>
              <a:rPr dirty="0"/>
              <a:t>Role of </a:t>
            </a:r>
            <a:r>
              <a:rPr dirty="0" err="1"/>
              <a:t>sql</a:t>
            </a:r>
            <a:r>
              <a:rPr dirty="0"/>
              <a:t> in data science</a:t>
            </a:r>
          </a:p>
        </p:txBody>
      </p:sp>
      <p:sp>
        <p:nvSpPr>
          <p:cNvPr id="199" name="A major part of a Data Scientist’s role involves handling data from a variety of Data Sources. This includes: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FontTx/>
              <a:buNone/>
              <a:defRPr sz="2300">
                <a:latin typeface="Verdana"/>
                <a:ea typeface="Verdana"/>
                <a:cs typeface="Verdana"/>
                <a:sym typeface="Verdana"/>
              </a:defRPr>
            </a:pPr>
            <a:r>
              <a:rPr dirty="0"/>
              <a:t>A major part of a Data Scientist’s role involves handling data from a variety of Data Sources. This includes:</a:t>
            </a:r>
          </a:p>
          <a:p>
            <a:pPr marL="444499" indent="-444499">
              <a:defRPr sz="2300">
                <a:latin typeface="Verdana"/>
                <a:ea typeface="Verdana"/>
                <a:cs typeface="Verdana"/>
                <a:sym typeface="Verdana"/>
              </a:defRPr>
            </a:pPr>
            <a:r>
              <a:rPr dirty="0"/>
              <a:t>Extracting the data out of production schemas</a:t>
            </a:r>
          </a:p>
          <a:p>
            <a:pPr marL="444499" indent="-444499">
              <a:defRPr sz="2300">
                <a:latin typeface="Verdana"/>
                <a:ea typeface="Verdana"/>
                <a:cs typeface="Verdana"/>
                <a:sym typeface="Verdana"/>
              </a:defRPr>
            </a:pPr>
            <a:r>
              <a:rPr dirty="0"/>
              <a:t>Querying databases and concatenating datasets together.</a:t>
            </a:r>
          </a:p>
          <a:p>
            <a:pPr marL="444499" indent="-444499">
              <a:defRPr sz="2300">
                <a:latin typeface="Verdana"/>
                <a:ea typeface="Verdana"/>
                <a:cs typeface="Verdana"/>
                <a:sym typeface="Verdana"/>
              </a:defRPr>
            </a:pPr>
            <a:r>
              <a:rPr dirty="0"/>
              <a:t>Cleaning and formatting data </a:t>
            </a:r>
          </a:p>
          <a:p>
            <a:pPr marL="444499" indent="-444499">
              <a:defRPr sz="2300">
                <a:latin typeface="Verdana"/>
                <a:ea typeface="Verdana"/>
                <a:cs typeface="Verdana"/>
                <a:sym typeface="Verdana"/>
              </a:defRPr>
            </a:pPr>
            <a:r>
              <a:rPr dirty="0"/>
              <a:t>Storing data into a suitable physical location so you can run your analysis.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mysql and workbench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spcBef>
                <a:spcPts val="2800"/>
              </a:spcBef>
              <a:defRPr sz="6000"/>
            </a:lvl1pPr>
          </a:lstStyle>
          <a:p>
            <a:r>
              <a:t>mysql and workbench</a:t>
            </a:r>
          </a:p>
        </p:txBody>
      </p:sp>
      <p:sp>
        <p:nvSpPr>
          <p:cNvPr id="279" name="Installation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Installation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Database introduction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Database introduction</a:t>
            </a:r>
          </a:p>
        </p:txBody>
      </p:sp>
      <p:sp>
        <p:nvSpPr>
          <p:cNvPr id="202" name="Text"/>
          <p:cNvSpPr txBox="1"/>
          <p:nvPr/>
        </p:nvSpPr>
        <p:spPr>
          <a:xfrm>
            <a:off x="9288774" y="4763262"/>
            <a:ext cx="2404564" cy="2462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spcBef>
                <a:spcPts val="0"/>
              </a:spcBef>
              <a:defRPr sz="2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 </a:t>
            </a:r>
          </a:p>
        </p:txBody>
      </p:sp>
      <p:pic>
        <p:nvPicPr>
          <p:cNvPr id="203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8774" y="4763262"/>
            <a:ext cx="2205529" cy="2295755"/>
          </a:xfrm>
          <a:prstGeom prst="rect">
            <a:avLst/>
          </a:prstGeom>
          <a:ln w="12700">
            <a:miter lim="400000"/>
          </a:ln>
        </p:spPr>
      </p:pic>
      <p:sp>
        <p:nvSpPr>
          <p:cNvPr id="204" name="What is a Database?…"/>
          <p:cNvSpPr txBox="1">
            <a:spLocks noGrp="1"/>
          </p:cNvSpPr>
          <p:nvPr>
            <p:ph type="body" idx="1"/>
          </p:nvPr>
        </p:nvSpPr>
        <p:spPr>
          <a:xfrm>
            <a:off x="999066" y="1662393"/>
            <a:ext cx="12192001" cy="7324974"/>
          </a:xfrm>
          <a:prstGeom prst="rect">
            <a:avLst/>
          </a:prstGeom>
        </p:spPr>
        <p:txBody>
          <a:bodyPr/>
          <a:lstStyle/>
          <a:p>
            <a:pPr marL="0" indent="0" defTabSz="397256">
              <a:spcBef>
                <a:spcPts val="1900"/>
              </a:spcBef>
              <a:buClrTx/>
              <a:buSzTx/>
              <a:buFontTx/>
              <a:buNone/>
              <a:defRPr sz="3740">
                <a:solidFill>
                  <a:schemeClr val="accent1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r>
              <a:t>What is a Database?</a:t>
            </a:r>
          </a:p>
          <a:p>
            <a:pPr marL="0" indent="0" defTabSz="397256">
              <a:spcBef>
                <a:spcPts val="1900"/>
              </a:spcBef>
              <a:buClrTx/>
              <a:buSzTx/>
              <a:buFontTx/>
              <a:buNone/>
              <a:defRPr sz="2312"/>
            </a:pPr>
            <a:r>
              <a:t>A database is a collection of related data which represents some aspect of the real world. A database system is designed to be built and populated with data for a certain task.</a:t>
            </a:r>
            <a:endParaRPr sz="1020">
              <a:solidFill>
                <a:srgbClr val="22222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 defTabSz="397256">
              <a:spcBef>
                <a:spcPts val="1900"/>
              </a:spcBef>
              <a:buClrTx/>
              <a:buSzTx/>
              <a:buFontTx/>
              <a:buNone/>
              <a:defRPr sz="3740">
                <a:solidFill>
                  <a:schemeClr val="accent1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r>
              <a:t>What is DBMS?</a:t>
            </a:r>
          </a:p>
          <a:p>
            <a:pPr marL="0" indent="0" defTabSz="397256">
              <a:spcBef>
                <a:spcPts val="1900"/>
              </a:spcBef>
              <a:buClrTx/>
              <a:buSzTx/>
              <a:buFontTx/>
              <a:buNone/>
              <a:defRPr sz="2312"/>
            </a:pPr>
            <a:r>
              <a:t>Database Management System (also known as DBMS) is a software for storing and retrieving users' data by considering appropriate security measures. It allows users to create their own databases as per their requirement.</a:t>
            </a:r>
          </a:p>
          <a:p>
            <a:pPr marL="0" indent="0" defTabSz="397256">
              <a:spcBef>
                <a:spcPts val="1900"/>
              </a:spcBef>
              <a:buClrTx/>
              <a:buSzTx/>
              <a:buFontTx/>
              <a:buNone/>
              <a:defRPr sz="2312"/>
            </a:pPr>
            <a:r>
              <a:t>  -  A group of programs which manipulate the database </a:t>
            </a:r>
          </a:p>
          <a:p>
            <a:pPr marL="0" indent="0" defTabSz="397256">
              <a:spcBef>
                <a:spcPts val="1900"/>
              </a:spcBef>
              <a:buClrTx/>
              <a:buSzTx/>
              <a:buFontTx/>
              <a:buNone/>
              <a:defRPr sz="2312"/>
            </a:pPr>
            <a:r>
              <a:t>  -  Provides an interface between the database and end user. </a:t>
            </a:r>
          </a:p>
          <a:p>
            <a:pPr marL="0" indent="0" defTabSz="397256">
              <a:spcBef>
                <a:spcPts val="1900"/>
              </a:spcBef>
              <a:buClrTx/>
              <a:buSzTx/>
              <a:buFontTx/>
              <a:buNone/>
              <a:defRPr sz="2312"/>
            </a:pPr>
            <a:r>
              <a:t>  -  Includes details about the users of the database and other application programs.</a:t>
            </a:r>
          </a:p>
          <a:p>
            <a:pPr marL="0" indent="0" defTabSz="397256">
              <a:spcBef>
                <a:spcPts val="1900"/>
              </a:spcBef>
              <a:buClrTx/>
              <a:buSzTx/>
              <a:buFontTx/>
              <a:buNone/>
              <a:defRPr sz="2312"/>
            </a:pPr>
            <a:r>
              <a:t>  -  Accepts requests for data from an application and retrieves  the specific data. </a:t>
            </a:r>
          </a:p>
          <a:p>
            <a:pPr marL="0" indent="0" defTabSz="397256">
              <a:spcBef>
                <a:spcPts val="1900"/>
              </a:spcBef>
              <a:buClrTx/>
              <a:buSzTx/>
              <a:buFontTx/>
              <a:buNone/>
              <a:defRPr sz="2312"/>
            </a:pPr>
            <a:r>
              <a:t>  -  Allows third-party software to store and retrieve data.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Image" descr="Image"/>
          <p:cNvPicPr>
            <a:picLocks noGrp="1" noChangeAspect="1"/>
          </p:cNvPicPr>
          <p:nvPr>
            <p:ph type="pic" idx="21"/>
          </p:nvPr>
        </p:nvPicPr>
        <p:blipFill>
          <a:blip r:embed="rId2"/>
          <a:srcRect t="364" b="364"/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Types of dbms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Types of dbms</a:t>
            </a:r>
          </a:p>
        </p:txBody>
      </p:sp>
      <p:sp>
        <p:nvSpPr>
          <p:cNvPr id="209" name="Hierarchical dbm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r>
              <a:t>Hierarchical dbms</a:t>
            </a:r>
          </a:p>
        </p:txBody>
      </p:sp>
      <p:pic>
        <p:nvPicPr>
          <p:cNvPr id="21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3700" y="3216358"/>
            <a:ext cx="8661400" cy="35814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Types of dbms"/>
          <p:cNvSpPr txBox="1">
            <a:spLocks noGrp="1"/>
          </p:cNvSpPr>
          <p:nvPr>
            <p:ph type="body" idx="21"/>
          </p:nvPr>
        </p:nvSpPr>
        <p:spPr>
          <a:xfrm>
            <a:off x="422602" y="444500"/>
            <a:ext cx="11176001" cy="457200"/>
          </a:xfrm>
          <a:prstGeom prst="rect">
            <a:avLst/>
          </a:prstGeom>
        </p:spPr>
        <p:txBody>
          <a:bodyPr/>
          <a:lstStyle/>
          <a:p>
            <a:r>
              <a:t>Types of dbms</a:t>
            </a:r>
          </a:p>
        </p:txBody>
      </p:sp>
      <p:sp>
        <p:nvSpPr>
          <p:cNvPr id="213" name="Network dbm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r>
              <a:t>Network dbms</a:t>
            </a:r>
          </a:p>
        </p:txBody>
      </p:sp>
      <p:sp>
        <p:nvSpPr>
          <p:cNvPr id="214" name="Text"/>
          <p:cNvSpPr txBox="1"/>
          <p:nvPr/>
        </p:nvSpPr>
        <p:spPr>
          <a:xfrm>
            <a:off x="369373" y="2842769"/>
            <a:ext cx="7549325" cy="49478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endParaRPr/>
          </a:p>
        </p:txBody>
      </p:sp>
      <p:pic>
        <p:nvPicPr>
          <p:cNvPr id="215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373" y="2842769"/>
            <a:ext cx="7435025" cy="4753238"/>
          </a:xfrm>
          <a:prstGeom prst="rect">
            <a:avLst/>
          </a:prstGeom>
          <a:ln w="12700">
            <a:miter lim="400000"/>
          </a:ln>
        </p:spPr>
      </p:pic>
      <p:sp>
        <p:nvSpPr>
          <p:cNvPr id="216" name="Text"/>
          <p:cNvSpPr txBox="1"/>
          <p:nvPr/>
        </p:nvSpPr>
        <p:spPr>
          <a:xfrm>
            <a:off x="7959540" y="3319018"/>
            <a:ext cx="4648201" cy="31155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endParaRPr/>
          </a:p>
        </p:txBody>
      </p:sp>
      <p:pic>
        <p:nvPicPr>
          <p:cNvPr id="217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9540" y="3319018"/>
            <a:ext cx="4533901" cy="2921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Types of dbms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Types of dbms</a:t>
            </a:r>
          </a:p>
        </p:txBody>
      </p:sp>
      <p:sp>
        <p:nvSpPr>
          <p:cNvPr id="220" name="Object oriented dbm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r>
              <a:t>Object oriented dbms</a:t>
            </a:r>
          </a:p>
        </p:txBody>
      </p:sp>
      <p:sp>
        <p:nvSpPr>
          <p:cNvPr id="221" name="Text"/>
          <p:cNvSpPr txBox="1"/>
          <p:nvPr/>
        </p:nvSpPr>
        <p:spPr>
          <a:xfrm>
            <a:off x="1217402" y="3525108"/>
            <a:ext cx="5842001" cy="40172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endParaRPr/>
          </a:p>
        </p:txBody>
      </p:sp>
      <p:pic>
        <p:nvPicPr>
          <p:cNvPr id="22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7402" y="3525108"/>
            <a:ext cx="5727701" cy="3822701"/>
          </a:xfrm>
          <a:prstGeom prst="rect">
            <a:avLst/>
          </a:prstGeom>
          <a:ln w="12700">
            <a:miter lim="400000"/>
          </a:ln>
        </p:spPr>
      </p:pic>
      <p:sp>
        <p:nvSpPr>
          <p:cNvPr id="223" name="Text"/>
          <p:cNvSpPr txBox="1"/>
          <p:nvPr/>
        </p:nvSpPr>
        <p:spPr>
          <a:xfrm>
            <a:off x="7987369" y="2321451"/>
            <a:ext cx="3556001" cy="25567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endParaRPr/>
          </a:p>
        </p:txBody>
      </p:sp>
      <p:pic>
        <p:nvPicPr>
          <p:cNvPr id="224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7369" y="2321451"/>
            <a:ext cx="3441701" cy="2362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25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8909" y="5928936"/>
            <a:ext cx="4607675" cy="351335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RDBMS"/>
          <p:cNvSpPr txBox="1">
            <a:spLocks noGrp="1"/>
          </p:cNvSpPr>
          <p:nvPr>
            <p:ph type="title"/>
          </p:nvPr>
        </p:nvSpPr>
        <p:spPr>
          <a:xfrm>
            <a:off x="355600" y="1269999"/>
            <a:ext cx="11099800" cy="980234"/>
          </a:xfrm>
          <a:prstGeom prst="rect">
            <a:avLst/>
          </a:prstGeom>
        </p:spPr>
        <p:txBody>
          <a:bodyPr/>
          <a:lstStyle/>
          <a:p>
            <a:pPr defTabSz="395385">
              <a:defRPr sz="5358">
                <a:solidFill>
                  <a:schemeClr val="accent1"/>
                </a:solidFill>
              </a:defRPr>
            </a:pPr>
            <a:r>
              <a:t>         </a:t>
            </a:r>
            <a:r>
              <a:rPr>
                <a:latin typeface="+mn-lt"/>
                <a:ea typeface="+mn-ea"/>
                <a:cs typeface="+mn-cs"/>
                <a:sym typeface="DIN Condensed Bold"/>
              </a:rPr>
              <a:t>RDBMS</a:t>
            </a:r>
          </a:p>
        </p:txBody>
      </p:sp>
      <p:sp>
        <p:nvSpPr>
          <p:cNvPr id="228" name="Text"/>
          <p:cNvSpPr txBox="1"/>
          <p:nvPr/>
        </p:nvSpPr>
        <p:spPr>
          <a:xfrm rot="20220000">
            <a:off x="1809751" y="387010"/>
            <a:ext cx="3289301" cy="25684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>
              <a:spcBef>
                <a:spcPts val="0"/>
              </a:spcBef>
              <a:defRPr sz="2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</p:txBody>
      </p:sp>
      <p:pic>
        <p:nvPicPr>
          <p:cNvPr id="229" name="Image" descr="Image"/>
          <p:cNvPicPr>
            <a:picLocks noChangeAspect="1"/>
          </p:cNvPicPr>
          <p:nvPr/>
        </p:nvPicPr>
        <p:blipFill>
          <a:blip r:embed="rId2"/>
          <a:srcRect b="6369"/>
          <a:stretch>
            <a:fillRect/>
          </a:stretch>
        </p:blipFill>
        <p:spPr>
          <a:xfrm rot="20220000">
            <a:off x="1781781" y="415955"/>
            <a:ext cx="3175001" cy="2401988"/>
          </a:xfrm>
          <a:prstGeom prst="rect">
            <a:avLst/>
          </a:prstGeom>
          <a:ln w="12700">
            <a:miter lim="400000"/>
          </a:ln>
        </p:spPr>
      </p:pic>
      <p:sp>
        <p:nvSpPr>
          <p:cNvPr id="230" name="-  Stands for &quot;Relational Database Management System.&quot;…"/>
          <p:cNvSpPr txBox="1">
            <a:spLocks noGrp="1"/>
          </p:cNvSpPr>
          <p:nvPr>
            <p:ph type="body" idx="1"/>
          </p:nvPr>
        </p:nvSpPr>
        <p:spPr>
          <a:xfrm>
            <a:off x="863600" y="2112119"/>
            <a:ext cx="11099800" cy="7311281"/>
          </a:xfrm>
          <a:prstGeom prst="rect">
            <a:avLst/>
          </a:prstGeom>
        </p:spPr>
        <p:txBody>
          <a:bodyPr/>
          <a:lstStyle/>
          <a:p>
            <a:pPr marL="0" indent="0" defTabSz="356615">
              <a:lnSpc>
                <a:spcPts val="3900"/>
              </a:lnSpc>
              <a:spcBef>
                <a:spcPts val="1200"/>
              </a:spcBef>
              <a:buSzTx/>
              <a:buNone/>
              <a:defRPr sz="3800">
                <a:solidFill>
                  <a:schemeClr val="accent1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r>
              <a:t>What is RDBMS?</a:t>
            </a:r>
          </a:p>
          <a:p>
            <a:pPr marL="0" indent="0" defTabSz="356615">
              <a:lnSpc>
                <a:spcPts val="3900"/>
              </a:lnSpc>
              <a:spcBef>
                <a:spcPts val="1200"/>
              </a:spcBef>
              <a:buSzTx/>
              <a:buNone/>
              <a:defRPr sz="3800">
                <a:solidFill>
                  <a:schemeClr val="accent1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  <a:p>
            <a:pPr marL="0" indent="0" algn="just" defTabSz="356615">
              <a:spcBef>
                <a:spcPts val="1100"/>
              </a:spcBef>
              <a:buSzTx/>
              <a:buNone/>
              <a:defRPr sz="1400">
                <a:latin typeface="Helvetica"/>
                <a:ea typeface="Helvetica"/>
                <a:cs typeface="Helvetica"/>
                <a:sym typeface="Helvetica"/>
              </a:defRPr>
            </a:pPr>
            <a:r>
              <a:rPr>
                <a:latin typeface="Verdana"/>
                <a:ea typeface="Verdana"/>
                <a:cs typeface="Verdana"/>
                <a:sym typeface="Verdana"/>
              </a:rPr>
              <a:t>          </a:t>
            </a:r>
            <a:r>
              <a:rPr sz="2100"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sz="2100">
                <a:solidFill>
                  <a:srgbClr val="838787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sz="2100">
                <a:solidFill>
                  <a:srgbClr val="838787"/>
                </a:solidFill>
                <a:latin typeface="Avenir Next Regular"/>
                <a:ea typeface="Avenir Next Regular"/>
                <a:cs typeface="Avenir Next Regular"/>
                <a:sym typeface="Avenir Next Regular"/>
              </a:rPr>
              <a:t>-   </a:t>
            </a:r>
            <a:r>
              <a:rPr sz="2100">
                <a:solidFill>
                  <a:srgbClr val="838787"/>
                </a:solidFill>
                <a:latin typeface="Avenir Next Medium"/>
                <a:ea typeface="Avenir Next Medium"/>
                <a:cs typeface="Avenir Next Medium"/>
                <a:sym typeface="Avenir Next Medium"/>
              </a:rPr>
              <a:t>Stands for "Relational Database Management System." </a:t>
            </a:r>
          </a:p>
          <a:p>
            <a:pPr marL="0" indent="0" algn="just" defTabSz="356615">
              <a:spcBef>
                <a:spcPts val="1100"/>
              </a:spcBef>
              <a:buSzTx/>
              <a:buNone/>
              <a:defRPr sz="2100">
                <a:solidFill>
                  <a:srgbClr val="838787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           -   An RDBMS is a subset of </a:t>
            </a:r>
            <a:r>
              <a:rPr>
                <a:uFill>
                  <a:solidFill>
                    <a:srgbClr val="0000FF"/>
                  </a:solidFill>
                </a:uFill>
              </a:rPr>
              <a:t>DBMS</a:t>
            </a:r>
            <a:r>
              <a:t> designed specifically for </a:t>
            </a:r>
            <a:r>
              <a:rPr>
                <a:uFill>
                  <a:solidFill>
                    <a:srgbClr val="0000FF"/>
                  </a:solidFill>
                </a:uFill>
              </a:rPr>
              <a:t>relational databases</a:t>
            </a:r>
            <a:r>
              <a:t>.</a:t>
            </a:r>
          </a:p>
          <a:p>
            <a:pPr marL="0" indent="0" algn="just" defTabSz="356615">
              <a:spcBef>
                <a:spcPts val="1100"/>
              </a:spcBef>
              <a:buSzTx/>
              <a:buNone/>
              <a:defRPr sz="2100">
                <a:solidFill>
                  <a:srgbClr val="838787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           -  Stores data in a structured format, using </a:t>
            </a:r>
            <a:r>
              <a:rPr>
                <a:uFill>
                  <a:solidFill>
                    <a:srgbClr val="0000FF"/>
                  </a:solidFill>
                </a:uFill>
              </a:rPr>
              <a:t>rows</a:t>
            </a:r>
            <a:r>
              <a:t> and </a:t>
            </a:r>
            <a:r>
              <a:rPr>
                <a:uFill>
                  <a:solidFill>
                    <a:srgbClr val="0000FF"/>
                  </a:solidFill>
                </a:uFill>
              </a:rPr>
              <a:t>columns</a:t>
            </a:r>
            <a:r>
              <a:t>.</a:t>
            </a:r>
          </a:p>
          <a:p>
            <a:pPr marL="0" indent="0" algn="just" defTabSz="356615">
              <a:spcBef>
                <a:spcPts val="1100"/>
              </a:spcBef>
              <a:buSzTx/>
              <a:buNone/>
              <a:defRPr sz="2100">
                <a:solidFill>
                  <a:srgbClr val="838787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           -   It is "relational" because the values within each </a:t>
            </a:r>
            <a:r>
              <a:rPr>
                <a:uFill>
                  <a:solidFill>
                    <a:srgbClr val="0000FF"/>
                  </a:solidFill>
                </a:uFill>
              </a:rPr>
              <a:t>table</a:t>
            </a:r>
            <a:r>
              <a:t> are related to each other. </a:t>
            </a:r>
          </a:p>
          <a:p>
            <a:pPr marL="0" indent="0" algn="just" defTabSz="356615">
              <a:spcBef>
                <a:spcPts val="1100"/>
              </a:spcBef>
              <a:buSzTx/>
              <a:buNone/>
              <a:defRPr sz="2100">
                <a:solidFill>
                  <a:srgbClr val="838787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           -  Tables may also be related to other tables. </a:t>
            </a:r>
          </a:p>
          <a:p>
            <a:pPr marL="0" indent="0" algn="just" defTabSz="356615">
              <a:spcBef>
                <a:spcPts val="1100"/>
              </a:spcBef>
              <a:buSzTx/>
              <a:buNone/>
              <a:defRPr sz="2100">
                <a:solidFill>
                  <a:srgbClr val="838787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          -   The relational structure makes it possible to run </a:t>
            </a:r>
            <a:r>
              <a:rPr>
                <a:uFill>
                  <a:solidFill>
                    <a:srgbClr val="0000FF"/>
                  </a:solidFill>
                </a:uFill>
              </a:rPr>
              <a:t>queries</a:t>
            </a:r>
            <a:r>
              <a:t> across multiple tables.</a:t>
            </a:r>
          </a:p>
          <a:p>
            <a:pPr marL="0" indent="0" algn="just" defTabSz="356615">
              <a:spcBef>
                <a:spcPts val="1100"/>
              </a:spcBef>
              <a:buSzTx/>
              <a:buNone/>
              <a:defRPr sz="1900">
                <a:latin typeface="Verdana"/>
                <a:ea typeface="Verdana"/>
                <a:cs typeface="Verdana"/>
                <a:sym typeface="Verdana"/>
              </a:defRPr>
            </a:pPr>
            <a:endParaRPr sz="1400"/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Popular DBMS Software…"/>
          <p:cNvSpPr txBox="1">
            <a:spLocks noGrp="1"/>
          </p:cNvSpPr>
          <p:nvPr>
            <p:ph type="body" idx="1"/>
          </p:nvPr>
        </p:nvSpPr>
        <p:spPr>
          <a:xfrm>
            <a:off x="952500" y="544958"/>
            <a:ext cx="11099800" cy="8332342"/>
          </a:xfrm>
          <a:prstGeom prst="rect">
            <a:avLst/>
          </a:prstGeom>
        </p:spPr>
        <p:txBody>
          <a:bodyPr/>
          <a:lstStyle/>
          <a:p>
            <a:pPr marL="0" indent="0" defTabSz="457200">
              <a:lnSpc>
                <a:spcPts val="7100"/>
              </a:lnSpc>
              <a:spcBef>
                <a:spcPts val="900"/>
              </a:spcBef>
              <a:buSzTx/>
              <a:buNone/>
              <a:defRPr sz="4300">
                <a:solidFill>
                  <a:schemeClr val="accent1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r>
              <a:t>Popular RDBMS Software</a:t>
            </a:r>
          </a:p>
          <a:p>
            <a:pPr marL="457200" indent="-317500" defTabSz="457200">
              <a:lnSpc>
                <a:spcPts val="4200"/>
              </a:lnSpc>
              <a:spcBef>
                <a:spcPts val="0"/>
              </a:spcBef>
              <a:buClr>
                <a:srgbClr val="222222"/>
              </a:buClr>
              <a:buFont typeface="Arial"/>
              <a:defRPr sz="3000">
                <a:solidFill>
                  <a:srgbClr val="838787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MySQL</a:t>
            </a:r>
          </a:p>
          <a:p>
            <a:pPr marL="457200" indent="-317500" defTabSz="457200">
              <a:lnSpc>
                <a:spcPts val="4200"/>
              </a:lnSpc>
              <a:spcBef>
                <a:spcPts val="0"/>
              </a:spcBef>
              <a:buClr>
                <a:srgbClr val="222222"/>
              </a:buClr>
              <a:buFont typeface="Arial"/>
              <a:defRPr sz="3000">
                <a:solidFill>
                  <a:srgbClr val="838787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Microsoft Access</a:t>
            </a:r>
          </a:p>
          <a:p>
            <a:pPr marL="457200" indent="-317500" defTabSz="457200">
              <a:lnSpc>
                <a:spcPts val="4200"/>
              </a:lnSpc>
              <a:spcBef>
                <a:spcPts val="0"/>
              </a:spcBef>
              <a:buClr>
                <a:srgbClr val="222222"/>
              </a:buClr>
              <a:buFont typeface="Arial"/>
              <a:defRPr sz="3000">
                <a:solidFill>
                  <a:srgbClr val="838787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Oracle</a:t>
            </a:r>
          </a:p>
          <a:p>
            <a:pPr marL="457200" indent="-317500" defTabSz="457200">
              <a:lnSpc>
                <a:spcPts val="4200"/>
              </a:lnSpc>
              <a:spcBef>
                <a:spcPts val="0"/>
              </a:spcBef>
              <a:buClr>
                <a:srgbClr val="222222"/>
              </a:buClr>
              <a:buFont typeface="Arial"/>
              <a:defRPr sz="3000">
                <a:solidFill>
                  <a:srgbClr val="838787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PostgreSQL</a:t>
            </a:r>
          </a:p>
          <a:p>
            <a:pPr marL="457200" indent="-317500" defTabSz="457200">
              <a:lnSpc>
                <a:spcPts val="4200"/>
              </a:lnSpc>
              <a:spcBef>
                <a:spcPts val="0"/>
              </a:spcBef>
              <a:buClr>
                <a:srgbClr val="222222"/>
              </a:buClr>
              <a:buFont typeface="Arial"/>
              <a:defRPr sz="3000">
                <a:solidFill>
                  <a:srgbClr val="838787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dBASE</a:t>
            </a:r>
          </a:p>
          <a:p>
            <a:pPr marL="457200" indent="-317500" defTabSz="457200">
              <a:lnSpc>
                <a:spcPts val="4200"/>
              </a:lnSpc>
              <a:spcBef>
                <a:spcPts val="0"/>
              </a:spcBef>
              <a:buClr>
                <a:srgbClr val="222222"/>
              </a:buClr>
              <a:buFont typeface="Arial"/>
              <a:defRPr sz="3000">
                <a:solidFill>
                  <a:srgbClr val="838787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FoxPro</a:t>
            </a:r>
          </a:p>
          <a:p>
            <a:pPr marL="457200" indent="-317500" defTabSz="457200">
              <a:lnSpc>
                <a:spcPts val="4200"/>
              </a:lnSpc>
              <a:spcBef>
                <a:spcPts val="0"/>
              </a:spcBef>
              <a:buClr>
                <a:srgbClr val="222222"/>
              </a:buClr>
              <a:buFont typeface="Arial"/>
              <a:defRPr sz="3000">
                <a:solidFill>
                  <a:srgbClr val="838787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SQLite</a:t>
            </a:r>
          </a:p>
          <a:p>
            <a:pPr marL="457200" indent="-317500" defTabSz="457200">
              <a:lnSpc>
                <a:spcPts val="4200"/>
              </a:lnSpc>
              <a:spcBef>
                <a:spcPts val="0"/>
              </a:spcBef>
              <a:buClr>
                <a:srgbClr val="222222"/>
              </a:buClr>
              <a:buFont typeface="Arial"/>
              <a:defRPr sz="3000">
                <a:solidFill>
                  <a:srgbClr val="838787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IBM DB2</a:t>
            </a:r>
          </a:p>
          <a:p>
            <a:pPr marL="457200" indent="-317500" defTabSz="457200">
              <a:lnSpc>
                <a:spcPts val="4200"/>
              </a:lnSpc>
              <a:spcBef>
                <a:spcPts val="0"/>
              </a:spcBef>
              <a:buClr>
                <a:srgbClr val="222222"/>
              </a:buClr>
              <a:buFont typeface="Arial"/>
              <a:defRPr sz="3000">
                <a:solidFill>
                  <a:srgbClr val="838787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LibreOffice Base</a:t>
            </a:r>
          </a:p>
          <a:p>
            <a:pPr marL="457200" indent="-317500" defTabSz="457200">
              <a:lnSpc>
                <a:spcPts val="4200"/>
              </a:lnSpc>
              <a:spcBef>
                <a:spcPts val="0"/>
              </a:spcBef>
              <a:buClr>
                <a:srgbClr val="222222"/>
              </a:buClr>
              <a:buFont typeface="Arial"/>
              <a:defRPr sz="3000">
                <a:solidFill>
                  <a:srgbClr val="838787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MariaDB</a:t>
            </a:r>
          </a:p>
          <a:p>
            <a:pPr marL="457200" indent="-317500" defTabSz="457200">
              <a:lnSpc>
                <a:spcPts val="4200"/>
              </a:lnSpc>
              <a:spcBef>
                <a:spcPts val="0"/>
              </a:spcBef>
              <a:buClr>
                <a:srgbClr val="222222"/>
              </a:buClr>
              <a:buFont typeface="Arial"/>
              <a:defRPr sz="3000">
                <a:solidFill>
                  <a:srgbClr val="838787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Microsoft SQL Server etc.</a:t>
            </a:r>
          </a:p>
        </p:txBody>
      </p:sp>
      <p:sp>
        <p:nvSpPr>
          <p:cNvPr id="233" name="Text"/>
          <p:cNvSpPr txBox="1"/>
          <p:nvPr/>
        </p:nvSpPr>
        <p:spPr>
          <a:xfrm>
            <a:off x="3784600" y="4012489"/>
            <a:ext cx="5985520" cy="20461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spcBef>
                <a:spcPts val="0"/>
              </a:spcBef>
              <a:defRPr sz="2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</p:txBody>
      </p:sp>
      <p:pic>
        <p:nvPicPr>
          <p:cNvPr id="23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4600" y="4012489"/>
            <a:ext cx="4330700" cy="1879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New_Template7">
  <a:themeElements>
    <a:clrScheme name="New_Template7">
      <a:dk1>
        <a:srgbClr val="222222"/>
      </a:dk1>
      <a:lt1>
        <a:srgbClr val="838787"/>
      </a:lt1>
      <a:dk2>
        <a:srgbClr val="222222"/>
      </a:dk2>
      <a:lt2>
        <a:srgbClr val="A6AAA9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New_Template7">
      <a:majorFont>
        <a:latin typeface="DIN Condensed Bold"/>
        <a:ea typeface="DIN Condensed Bold"/>
        <a:cs typeface="DIN Condensed Bold"/>
      </a:majorFont>
      <a:minorFont>
        <a:latin typeface="DIN Condensed Bold"/>
        <a:ea typeface="DIN Condensed Bold"/>
        <a:cs typeface="DIN Condensed Bold"/>
      </a:minorFont>
    </a:fontScheme>
    <a:fmtScheme name="New_Template7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8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800" b="0" i="0" u="none" strike="noStrike" cap="all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DIN Condensed 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kumimoji="0" sz="2000" b="0" i="0" u="none" strike="noStrike" cap="none" spc="0" normalizeH="0" baseline="0">
            <a:ln>
              <a:noFill/>
            </a:ln>
            <a:solidFill>
              <a:srgbClr val="838787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New_Template7">
  <a:themeElements>
    <a:clrScheme name="New_Template7">
      <a:dk1>
        <a:srgbClr val="000000"/>
      </a:dk1>
      <a:lt1>
        <a:srgbClr val="FFFFFF"/>
      </a:lt1>
      <a:dk2>
        <a:srgbClr val="222222"/>
      </a:dk2>
      <a:lt2>
        <a:srgbClr val="A6AAA9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New_Template7">
      <a:majorFont>
        <a:latin typeface="DIN Condensed Bold"/>
        <a:ea typeface="DIN Condensed Bold"/>
        <a:cs typeface="DIN Condensed Bold"/>
      </a:majorFont>
      <a:minorFont>
        <a:latin typeface="DIN Condensed Bold"/>
        <a:ea typeface="DIN Condensed Bold"/>
        <a:cs typeface="DIN Condensed Bold"/>
      </a:minorFont>
    </a:fontScheme>
    <a:fmtScheme name="New_Template7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8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800" b="0" i="0" u="none" strike="noStrike" cap="all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DIN Condensed 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kumimoji="0" sz="2000" b="0" i="0" u="none" strike="noStrike" cap="none" spc="0" normalizeH="0" baseline="0">
            <a:ln>
              <a:noFill/>
            </a:ln>
            <a:solidFill>
              <a:srgbClr val="838787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772</Words>
  <Application>Microsoft Macintosh PowerPoint</Application>
  <PresentationFormat>Custom</PresentationFormat>
  <Paragraphs>104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32" baseType="lpstr">
      <vt:lpstr>Arial</vt:lpstr>
      <vt:lpstr>Avenir Next Demi Bold</vt:lpstr>
      <vt:lpstr>Avenir Next Medium</vt:lpstr>
      <vt:lpstr>Avenir Next Regular</vt:lpstr>
      <vt:lpstr>DIN Alternate Bold</vt:lpstr>
      <vt:lpstr>DIN Condensed Bold</vt:lpstr>
      <vt:lpstr>Helvetica</vt:lpstr>
      <vt:lpstr>Helvetica Neue</vt:lpstr>
      <vt:lpstr>Helvetica Neue Light</vt:lpstr>
      <vt:lpstr>Helvetica Neue Medium</vt:lpstr>
      <vt:lpstr>Verdana</vt:lpstr>
      <vt:lpstr>New_Template7</vt:lpstr>
      <vt:lpstr>Sql for Data analysis</vt:lpstr>
      <vt:lpstr>PowerPoint Presentation</vt:lpstr>
      <vt:lpstr>PowerPoint Presentation</vt:lpstr>
      <vt:lpstr>PowerPoint Presentation</vt:lpstr>
      <vt:lpstr>Hierarchical dbms</vt:lpstr>
      <vt:lpstr>Network dbms</vt:lpstr>
      <vt:lpstr>Object oriented dbms</vt:lpstr>
      <vt:lpstr>         RDBMS</vt:lpstr>
      <vt:lpstr>PowerPoint Presentation</vt:lpstr>
      <vt:lpstr>PowerPoint Presentation</vt:lpstr>
      <vt:lpstr>What is a table</vt:lpstr>
      <vt:lpstr>What is tuple</vt:lpstr>
      <vt:lpstr>What is an attribute</vt:lpstr>
      <vt:lpstr>No-sql Databases</vt:lpstr>
      <vt:lpstr>What is no-sql</vt:lpstr>
      <vt:lpstr>No Sql Databases</vt:lpstr>
      <vt:lpstr>PowerPoint Presentation</vt:lpstr>
      <vt:lpstr>Wide column store</vt:lpstr>
      <vt:lpstr>A comparison</vt:lpstr>
      <vt:lpstr>mysql and workbench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Sql for Data analysis</dc:title>
  <cp:lastModifiedBy>Saigeetha Panikker</cp:lastModifiedBy>
  <cp:revision>1</cp:revision>
  <dcterms:modified xsi:type="dcterms:W3CDTF">2021-09-05T12:45:47Z</dcterms:modified>
</cp:coreProperties>
</file>